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4"/>
  </p:notesMasterIdLst>
  <p:sldIdLst>
    <p:sldId id="256" r:id="rId3"/>
    <p:sldId id="280" r:id="rId4"/>
    <p:sldId id="281" r:id="rId5"/>
    <p:sldId id="288" r:id="rId6"/>
    <p:sldId id="29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94" r:id="rId18"/>
    <p:sldId id="292" r:id="rId19"/>
    <p:sldId id="293" r:id="rId20"/>
    <p:sldId id="278" r:id="rId21"/>
    <p:sldId id="296" r:id="rId22"/>
    <p:sldId id="297" r:id="rId23"/>
  </p:sldIdLst>
  <p:sldSz cx="12192000" cy="6858000"/>
  <p:notesSz cx="6858000" cy="9144000"/>
  <p:embeddedFontLst>
    <p:embeddedFont>
      <p:font typeface="Arial Black" panose="020B0A04020102020204" pitchFamily="34" charset="0"/>
      <p:bold r:id="rId25"/>
    </p:embeddedFont>
    <p:embeddedFont>
      <p:font typeface="Gill Sans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0C3C86-DB26-4CB8-8802-5E909C6F915C}" type="doc">
      <dgm:prSet loTypeId="urn:microsoft.com/office/officeart/2005/8/layout/vList2" loCatId="list" qsTypeId="urn:microsoft.com/office/officeart/2005/8/quickstyle/simple3" qsCatId="simple" csTypeId="urn:microsoft.com/office/officeart/2005/8/colors/accent5_1" csCatId="accent5" phldr="1"/>
      <dgm:spPr/>
      <dgm:t>
        <a:bodyPr/>
        <a:lstStyle/>
        <a:p>
          <a:endParaRPr lang="es-AR"/>
        </a:p>
      </dgm:t>
    </dgm:pt>
    <dgm:pt modelId="{EE4CBD41-59FB-4880-98B3-68E217E6A694}">
      <dgm:prSet phldrT="[Texto]"/>
      <dgm:spPr/>
      <dgm:t>
        <a:bodyPr/>
        <a:lstStyle/>
        <a:p>
          <a:r>
            <a:rPr lang="es-AR" dirty="0"/>
            <a:t>Análisis y Simulación</a:t>
          </a:r>
        </a:p>
      </dgm:t>
    </dgm:pt>
    <dgm:pt modelId="{371502EA-BF25-4446-92B5-E3145E4B87CC}" type="parTrans" cxnId="{9EB5B19D-FC3D-4A55-8F07-A552BBB0998A}">
      <dgm:prSet/>
      <dgm:spPr/>
      <dgm:t>
        <a:bodyPr/>
        <a:lstStyle/>
        <a:p>
          <a:endParaRPr lang="es-AR"/>
        </a:p>
      </dgm:t>
    </dgm:pt>
    <dgm:pt modelId="{8349CD9B-9C48-44CD-BC45-F3A07BAF2A06}" type="sibTrans" cxnId="{9EB5B19D-FC3D-4A55-8F07-A552BBB0998A}">
      <dgm:prSet/>
      <dgm:spPr/>
      <dgm:t>
        <a:bodyPr/>
        <a:lstStyle/>
        <a:p>
          <a:endParaRPr lang="es-AR"/>
        </a:p>
      </dgm:t>
    </dgm:pt>
    <dgm:pt modelId="{578BDAE7-5D0E-4815-963D-C991113F3388}">
      <dgm:prSet phldrT="[Texto]"/>
      <dgm:spPr/>
      <dgm:t>
        <a:bodyPr/>
        <a:lstStyle/>
        <a:p>
          <a:r>
            <a:rPr lang="es-AR" dirty="0"/>
            <a:t>Fabricación Aditiva</a:t>
          </a:r>
        </a:p>
      </dgm:t>
    </dgm:pt>
    <dgm:pt modelId="{90303EF3-46C9-4EE5-AABD-BE0FB67E2011}" type="parTrans" cxnId="{677D3669-A651-454B-915C-38C09D372912}">
      <dgm:prSet/>
      <dgm:spPr/>
      <dgm:t>
        <a:bodyPr/>
        <a:lstStyle/>
        <a:p>
          <a:endParaRPr lang="es-AR"/>
        </a:p>
      </dgm:t>
    </dgm:pt>
    <dgm:pt modelId="{3D21530C-6FA1-4AD4-88A5-D3D6D30CA86F}" type="sibTrans" cxnId="{677D3669-A651-454B-915C-38C09D372912}">
      <dgm:prSet/>
      <dgm:spPr/>
      <dgm:t>
        <a:bodyPr/>
        <a:lstStyle/>
        <a:p>
          <a:endParaRPr lang="es-AR"/>
        </a:p>
      </dgm:t>
    </dgm:pt>
    <dgm:pt modelId="{7132C9E4-1D25-4A7F-8605-18F773CD4C20}">
      <dgm:prSet phldrT="[Texto]"/>
      <dgm:spPr/>
      <dgm:t>
        <a:bodyPr/>
        <a:lstStyle/>
        <a:p>
          <a:r>
            <a:rPr lang="es-AR" dirty="0"/>
            <a:t>Realidad aumentada</a:t>
          </a:r>
        </a:p>
      </dgm:t>
    </dgm:pt>
    <dgm:pt modelId="{6F17A698-B50C-4852-895C-AE5C579DE910}" type="parTrans" cxnId="{8BA0E1DB-7DDB-43CC-8A7E-6594E5A45447}">
      <dgm:prSet/>
      <dgm:spPr/>
      <dgm:t>
        <a:bodyPr/>
        <a:lstStyle/>
        <a:p>
          <a:endParaRPr lang="es-AR"/>
        </a:p>
      </dgm:t>
    </dgm:pt>
    <dgm:pt modelId="{194E3929-4128-4485-B1A2-97B3D415E2F1}" type="sibTrans" cxnId="{8BA0E1DB-7DDB-43CC-8A7E-6594E5A45447}">
      <dgm:prSet/>
      <dgm:spPr/>
      <dgm:t>
        <a:bodyPr/>
        <a:lstStyle/>
        <a:p>
          <a:endParaRPr lang="es-AR"/>
        </a:p>
      </dgm:t>
    </dgm:pt>
    <dgm:pt modelId="{62A3B70F-A8F4-4E28-890F-43AB501C9523}">
      <dgm:prSet phldrT="[Texto]"/>
      <dgm:spPr/>
      <dgm:t>
        <a:bodyPr/>
        <a:lstStyle/>
        <a:p>
          <a:r>
            <a:rPr lang="es-AR" dirty="0"/>
            <a:t>Ciberseguridad</a:t>
          </a:r>
        </a:p>
      </dgm:t>
    </dgm:pt>
    <dgm:pt modelId="{16547BD9-C6D7-4E5E-8131-6ACA8B63D988}" type="parTrans" cxnId="{284403BB-96BB-4F19-8695-8F084E465871}">
      <dgm:prSet/>
      <dgm:spPr/>
      <dgm:t>
        <a:bodyPr/>
        <a:lstStyle/>
        <a:p>
          <a:endParaRPr lang="es-AR"/>
        </a:p>
      </dgm:t>
    </dgm:pt>
    <dgm:pt modelId="{3C2B36B7-EE85-45D7-AC39-1CCDA8B6F962}" type="sibTrans" cxnId="{284403BB-96BB-4F19-8695-8F084E465871}">
      <dgm:prSet/>
      <dgm:spPr/>
      <dgm:t>
        <a:bodyPr/>
        <a:lstStyle/>
        <a:p>
          <a:endParaRPr lang="es-AR"/>
        </a:p>
      </dgm:t>
    </dgm:pt>
    <dgm:pt modelId="{33B187DC-DE61-42C0-87DC-03AFBD358951}">
      <dgm:prSet phldrT="[Texto]"/>
      <dgm:spPr/>
      <dgm:t>
        <a:bodyPr/>
        <a:lstStyle/>
        <a:p>
          <a:r>
            <a:rPr lang="es-AR"/>
            <a:t>Datos Masivos. </a:t>
          </a:r>
        </a:p>
      </dgm:t>
    </dgm:pt>
    <dgm:pt modelId="{AA8A4CA9-DAF2-4640-B985-C7F8DCAA8018}" type="parTrans" cxnId="{F29A6682-5D3F-42DD-9137-87757BB79B2F}">
      <dgm:prSet/>
      <dgm:spPr/>
      <dgm:t>
        <a:bodyPr/>
        <a:lstStyle/>
        <a:p>
          <a:endParaRPr lang="es-AR"/>
        </a:p>
      </dgm:t>
    </dgm:pt>
    <dgm:pt modelId="{91A7F88D-11CA-4C19-837E-2A757DC79E15}" type="sibTrans" cxnId="{F29A6682-5D3F-42DD-9137-87757BB79B2F}">
      <dgm:prSet/>
      <dgm:spPr/>
      <dgm:t>
        <a:bodyPr/>
        <a:lstStyle/>
        <a:p>
          <a:endParaRPr lang="es-AR"/>
        </a:p>
      </dgm:t>
    </dgm:pt>
    <dgm:pt modelId="{782F82BC-BAC0-45F7-8FE5-0E641CC73467}">
      <dgm:prSet phldrT="[Texto]"/>
      <dgm:spPr/>
      <dgm:t>
        <a:bodyPr/>
        <a:lstStyle/>
        <a:p>
          <a:r>
            <a:rPr lang="es-AR"/>
            <a:t>Sistemas de Integración</a:t>
          </a:r>
        </a:p>
      </dgm:t>
    </dgm:pt>
    <dgm:pt modelId="{7200D6B4-1462-4982-A19E-C49E91C19E98}" type="parTrans" cxnId="{8F15E6BF-26FA-487B-917F-7702B6368678}">
      <dgm:prSet/>
      <dgm:spPr/>
      <dgm:t>
        <a:bodyPr/>
        <a:lstStyle/>
        <a:p>
          <a:endParaRPr lang="es-AR"/>
        </a:p>
      </dgm:t>
    </dgm:pt>
    <dgm:pt modelId="{1E18B875-2803-45B3-AA05-7A7A19C9717A}" type="sibTrans" cxnId="{8F15E6BF-26FA-487B-917F-7702B6368678}">
      <dgm:prSet/>
      <dgm:spPr/>
      <dgm:t>
        <a:bodyPr/>
        <a:lstStyle/>
        <a:p>
          <a:endParaRPr lang="es-AR"/>
        </a:p>
      </dgm:t>
    </dgm:pt>
    <dgm:pt modelId="{0E02DF14-A172-41A7-B674-CEDCF2D6147A}">
      <dgm:prSet phldrT="[Texto]"/>
      <dgm:spPr/>
      <dgm:t>
        <a:bodyPr/>
        <a:lstStyle/>
        <a:p>
          <a:r>
            <a:rPr lang="es-AR" dirty="0"/>
            <a:t>Robótica</a:t>
          </a:r>
        </a:p>
      </dgm:t>
    </dgm:pt>
    <dgm:pt modelId="{AD8DB24E-2391-409B-80F3-CC16E4DB64CF}" type="sibTrans" cxnId="{418A185C-3F56-41B4-B898-C78FDFA9F6CC}">
      <dgm:prSet/>
      <dgm:spPr/>
      <dgm:t>
        <a:bodyPr/>
        <a:lstStyle/>
        <a:p>
          <a:endParaRPr lang="es-AR"/>
        </a:p>
      </dgm:t>
    </dgm:pt>
    <dgm:pt modelId="{FAC3259F-0B16-497B-9A0E-E9FA0BCC94C6}" type="parTrans" cxnId="{418A185C-3F56-41B4-B898-C78FDFA9F6CC}">
      <dgm:prSet/>
      <dgm:spPr/>
      <dgm:t>
        <a:bodyPr/>
        <a:lstStyle/>
        <a:p>
          <a:endParaRPr lang="es-AR"/>
        </a:p>
      </dgm:t>
    </dgm:pt>
    <dgm:pt modelId="{98D9DA6C-7951-4893-953F-82FFA3A023E9}">
      <dgm:prSet phldrT="[Texto]"/>
      <dgm:spPr/>
      <dgm:t>
        <a:bodyPr/>
        <a:lstStyle/>
        <a:p>
          <a:r>
            <a:rPr lang="es-AR" dirty="0"/>
            <a:t>Internet de las cosas IOT</a:t>
          </a:r>
        </a:p>
      </dgm:t>
    </dgm:pt>
    <dgm:pt modelId="{8914C480-FA5C-49DD-A12B-7237C2736743}" type="sibTrans" cxnId="{537B7B43-569C-4E69-AF68-06A5BF3CE448}">
      <dgm:prSet/>
      <dgm:spPr/>
      <dgm:t>
        <a:bodyPr/>
        <a:lstStyle/>
        <a:p>
          <a:endParaRPr lang="es-AR"/>
        </a:p>
      </dgm:t>
    </dgm:pt>
    <dgm:pt modelId="{9D53F297-9C71-4822-BC6C-EBD4529E66B4}" type="parTrans" cxnId="{537B7B43-569C-4E69-AF68-06A5BF3CE448}">
      <dgm:prSet/>
      <dgm:spPr/>
      <dgm:t>
        <a:bodyPr/>
        <a:lstStyle/>
        <a:p>
          <a:endParaRPr lang="es-AR"/>
        </a:p>
      </dgm:t>
    </dgm:pt>
    <dgm:pt modelId="{968031D6-28B3-4A4F-8D48-375D9BFA9BA7}">
      <dgm:prSet phldrT="[Texto]"/>
      <dgm:spPr/>
      <dgm:t>
        <a:bodyPr/>
        <a:lstStyle/>
        <a:p>
          <a:r>
            <a:rPr lang="es-AR" dirty="0"/>
            <a:t>Cloud Computing</a:t>
          </a:r>
        </a:p>
      </dgm:t>
    </dgm:pt>
    <dgm:pt modelId="{2D432EC8-D375-4F7A-8851-3DD2DC0734EC}" type="sibTrans" cxnId="{FD0DF2F4-EC4D-4153-91C2-5BB13D9891C3}">
      <dgm:prSet/>
      <dgm:spPr/>
      <dgm:t>
        <a:bodyPr/>
        <a:lstStyle/>
        <a:p>
          <a:endParaRPr lang="es-AR"/>
        </a:p>
      </dgm:t>
    </dgm:pt>
    <dgm:pt modelId="{776B76B9-9916-413E-89B9-3D5B9A0EE8A1}" type="parTrans" cxnId="{FD0DF2F4-EC4D-4153-91C2-5BB13D9891C3}">
      <dgm:prSet/>
      <dgm:spPr/>
      <dgm:t>
        <a:bodyPr/>
        <a:lstStyle/>
        <a:p>
          <a:endParaRPr lang="es-AR"/>
        </a:p>
      </dgm:t>
    </dgm:pt>
    <dgm:pt modelId="{2B1C1ADE-6A78-44DE-9270-D2E9496BCEDF}" type="pres">
      <dgm:prSet presAssocID="{300C3C86-DB26-4CB8-8802-5E909C6F91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1FF3E0F-E8B3-4EE8-911B-F4C1D0E3721B}" type="pres">
      <dgm:prSet presAssocID="{EE4CBD41-59FB-4880-98B3-68E217E6A694}" presName="parentText" presStyleLbl="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B5178E4-0ECB-4E5A-B2A7-7A2AE9474C8A}" type="pres">
      <dgm:prSet presAssocID="{8349CD9B-9C48-44CD-BC45-F3A07BAF2A06}" presName="spacer" presStyleCnt="0"/>
      <dgm:spPr/>
    </dgm:pt>
    <dgm:pt modelId="{4740B505-D2B4-47C0-B746-639F28898774}" type="pres">
      <dgm:prSet presAssocID="{0E02DF14-A172-41A7-B674-CEDCF2D6147A}" presName="parentText" presStyleLbl="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5A9F41A-D58A-49A4-849F-A9BAE0603DE4}" type="pres">
      <dgm:prSet presAssocID="{AD8DB24E-2391-409B-80F3-CC16E4DB64CF}" presName="spacer" presStyleCnt="0"/>
      <dgm:spPr/>
    </dgm:pt>
    <dgm:pt modelId="{E5D41E70-740D-444E-BE67-5FBA769EC257}" type="pres">
      <dgm:prSet presAssocID="{98D9DA6C-7951-4893-953F-82FFA3A023E9}" presName="parentText" presStyleLbl="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657990C-BC5D-40B0-9FD7-BEC25E883BEE}" type="pres">
      <dgm:prSet presAssocID="{8914C480-FA5C-49DD-A12B-7237C2736743}" presName="spacer" presStyleCnt="0"/>
      <dgm:spPr/>
    </dgm:pt>
    <dgm:pt modelId="{0453234C-8157-4A93-B7EB-08FF9D59A618}" type="pres">
      <dgm:prSet presAssocID="{968031D6-28B3-4A4F-8D48-375D9BFA9BA7}" presName="parentText" presStyleLbl="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5BDE51A-4916-469B-B62D-6728B5200B8B}" type="pres">
      <dgm:prSet presAssocID="{2D432EC8-D375-4F7A-8851-3DD2DC0734EC}" presName="spacer" presStyleCnt="0"/>
      <dgm:spPr/>
    </dgm:pt>
    <dgm:pt modelId="{E1184AA4-6394-4854-B107-7DC557F1DC13}" type="pres">
      <dgm:prSet presAssocID="{578BDAE7-5D0E-4815-963D-C991113F3388}" presName="parentText" presStyleLbl="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DCA1699-3075-4398-BB8E-70408AE2EDEA}" type="pres">
      <dgm:prSet presAssocID="{3D21530C-6FA1-4AD4-88A5-D3D6D30CA86F}" presName="spacer" presStyleCnt="0"/>
      <dgm:spPr/>
    </dgm:pt>
    <dgm:pt modelId="{01176F78-A723-48AA-B04C-2C9E6B94B4D1}" type="pres">
      <dgm:prSet presAssocID="{7132C9E4-1D25-4A7F-8605-18F773CD4C20}" presName="parentText" presStyleLbl="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CC8855F-8381-4D95-A575-29E160E93F84}" type="pres">
      <dgm:prSet presAssocID="{194E3929-4128-4485-B1A2-97B3D415E2F1}" presName="spacer" presStyleCnt="0"/>
      <dgm:spPr/>
    </dgm:pt>
    <dgm:pt modelId="{0EDC76A3-039F-4E8A-A7E4-854153BD6DF5}" type="pres">
      <dgm:prSet presAssocID="{62A3B70F-A8F4-4E28-890F-43AB501C9523}" presName="parentText" presStyleLbl="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41A7-C68F-4A9D-A0FF-3C02F10E30F6}" type="pres">
      <dgm:prSet presAssocID="{3C2B36B7-EE85-45D7-AC39-1CCDA8B6F962}" presName="spacer" presStyleCnt="0"/>
      <dgm:spPr/>
    </dgm:pt>
    <dgm:pt modelId="{D012EDFE-F921-411D-8822-ACDDC9E0A052}" type="pres">
      <dgm:prSet presAssocID="{33B187DC-DE61-42C0-87DC-03AFBD358951}" presName="parentText" presStyleLbl="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EB1036-B311-4287-903D-A8832E349DB5}" type="pres">
      <dgm:prSet presAssocID="{91A7F88D-11CA-4C19-837E-2A757DC79E15}" presName="spacer" presStyleCnt="0"/>
      <dgm:spPr/>
    </dgm:pt>
    <dgm:pt modelId="{BDDDA03F-2733-4802-82B2-58D8342C7FD5}" type="pres">
      <dgm:prSet presAssocID="{782F82BC-BAC0-45F7-8FE5-0E641CC73467}" presName="parentText" presStyleLbl="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F81F29F-196F-4C35-9F88-48472F5DAB13}" type="presOf" srcId="{98D9DA6C-7951-4893-953F-82FFA3A023E9}" destId="{E5D41E70-740D-444E-BE67-5FBA769EC257}" srcOrd="0" destOrd="0" presId="urn:microsoft.com/office/officeart/2005/8/layout/vList2"/>
    <dgm:cxn modelId="{284403BB-96BB-4F19-8695-8F084E465871}" srcId="{300C3C86-DB26-4CB8-8802-5E909C6F915C}" destId="{62A3B70F-A8F4-4E28-890F-43AB501C9523}" srcOrd="6" destOrd="0" parTransId="{16547BD9-C6D7-4E5E-8131-6ACA8B63D988}" sibTransId="{3C2B36B7-EE85-45D7-AC39-1CCDA8B6F962}"/>
    <dgm:cxn modelId="{8F15E6BF-26FA-487B-917F-7702B6368678}" srcId="{300C3C86-DB26-4CB8-8802-5E909C6F915C}" destId="{782F82BC-BAC0-45F7-8FE5-0E641CC73467}" srcOrd="8" destOrd="0" parTransId="{7200D6B4-1462-4982-A19E-C49E91C19E98}" sibTransId="{1E18B875-2803-45B3-AA05-7A7A19C9717A}"/>
    <dgm:cxn modelId="{1EA6DDF0-81C0-4C54-88DF-72E2EDDAAA6E}" type="presOf" srcId="{968031D6-28B3-4A4F-8D48-375D9BFA9BA7}" destId="{0453234C-8157-4A93-B7EB-08FF9D59A618}" srcOrd="0" destOrd="0" presId="urn:microsoft.com/office/officeart/2005/8/layout/vList2"/>
    <dgm:cxn modelId="{A3FA95DF-A9D0-493E-8141-76A2A15FCBB1}" type="presOf" srcId="{782F82BC-BAC0-45F7-8FE5-0E641CC73467}" destId="{BDDDA03F-2733-4802-82B2-58D8342C7FD5}" srcOrd="0" destOrd="0" presId="urn:microsoft.com/office/officeart/2005/8/layout/vList2"/>
    <dgm:cxn modelId="{CAE30B09-E648-4A5C-A09A-4C68EE0AE56D}" type="presOf" srcId="{0E02DF14-A172-41A7-B674-CEDCF2D6147A}" destId="{4740B505-D2B4-47C0-B746-639F28898774}" srcOrd="0" destOrd="0" presId="urn:microsoft.com/office/officeart/2005/8/layout/vList2"/>
    <dgm:cxn modelId="{1C893201-DBBE-4B65-B53A-579D3606E22C}" type="presOf" srcId="{578BDAE7-5D0E-4815-963D-C991113F3388}" destId="{E1184AA4-6394-4854-B107-7DC557F1DC13}" srcOrd="0" destOrd="0" presId="urn:microsoft.com/office/officeart/2005/8/layout/vList2"/>
    <dgm:cxn modelId="{8840F6B0-5219-4A6D-8EEF-F2894F8C6EDE}" type="presOf" srcId="{62A3B70F-A8F4-4E28-890F-43AB501C9523}" destId="{0EDC76A3-039F-4E8A-A7E4-854153BD6DF5}" srcOrd="0" destOrd="0" presId="urn:microsoft.com/office/officeart/2005/8/layout/vList2"/>
    <dgm:cxn modelId="{677D3669-A651-454B-915C-38C09D372912}" srcId="{300C3C86-DB26-4CB8-8802-5E909C6F915C}" destId="{578BDAE7-5D0E-4815-963D-C991113F3388}" srcOrd="4" destOrd="0" parTransId="{90303EF3-46C9-4EE5-AABD-BE0FB67E2011}" sibTransId="{3D21530C-6FA1-4AD4-88A5-D3D6D30CA86F}"/>
    <dgm:cxn modelId="{20F20300-C644-4405-A5B3-03CCA1C88BA3}" type="presOf" srcId="{300C3C86-DB26-4CB8-8802-5E909C6F915C}" destId="{2B1C1ADE-6A78-44DE-9270-D2E9496BCEDF}" srcOrd="0" destOrd="0" presId="urn:microsoft.com/office/officeart/2005/8/layout/vList2"/>
    <dgm:cxn modelId="{59FC0C88-4928-4C1B-8026-E25E07FA67E6}" type="presOf" srcId="{EE4CBD41-59FB-4880-98B3-68E217E6A694}" destId="{91FF3E0F-E8B3-4EE8-911B-F4C1D0E3721B}" srcOrd="0" destOrd="0" presId="urn:microsoft.com/office/officeart/2005/8/layout/vList2"/>
    <dgm:cxn modelId="{FD0DF2F4-EC4D-4153-91C2-5BB13D9891C3}" srcId="{300C3C86-DB26-4CB8-8802-5E909C6F915C}" destId="{968031D6-28B3-4A4F-8D48-375D9BFA9BA7}" srcOrd="3" destOrd="0" parTransId="{776B76B9-9916-413E-89B9-3D5B9A0EE8A1}" sibTransId="{2D432EC8-D375-4F7A-8851-3DD2DC0734EC}"/>
    <dgm:cxn modelId="{F29A6682-5D3F-42DD-9137-87757BB79B2F}" srcId="{300C3C86-DB26-4CB8-8802-5E909C6F915C}" destId="{33B187DC-DE61-42C0-87DC-03AFBD358951}" srcOrd="7" destOrd="0" parTransId="{AA8A4CA9-DAF2-4640-B985-C7F8DCAA8018}" sibTransId="{91A7F88D-11CA-4C19-837E-2A757DC79E15}"/>
    <dgm:cxn modelId="{8BA0E1DB-7DDB-43CC-8A7E-6594E5A45447}" srcId="{300C3C86-DB26-4CB8-8802-5E909C6F915C}" destId="{7132C9E4-1D25-4A7F-8605-18F773CD4C20}" srcOrd="5" destOrd="0" parTransId="{6F17A698-B50C-4852-895C-AE5C579DE910}" sibTransId="{194E3929-4128-4485-B1A2-97B3D415E2F1}"/>
    <dgm:cxn modelId="{A03CDB2F-4848-431F-A72A-435F0AF5E11B}" type="presOf" srcId="{7132C9E4-1D25-4A7F-8605-18F773CD4C20}" destId="{01176F78-A723-48AA-B04C-2C9E6B94B4D1}" srcOrd="0" destOrd="0" presId="urn:microsoft.com/office/officeart/2005/8/layout/vList2"/>
    <dgm:cxn modelId="{418A185C-3F56-41B4-B898-C78FDFA9F6CC}" srcId="{300C3C86-DB26-4CB8-8802-5E909C6F915C}" destId="{0E02DF14-A172-41A7-B674-CEDCF2D6147A}" srcOrd="1" destOrd="0" parTransId="{FAC3259F-0B16-497B-9A0E-E9FA0BCC94C6}" sibTransId="{AD8DB24E-2391-409B-80F3-CC16E4DB64CF}"/>
    <dgm:cxn modelId="{D4908961-7E23-4F2A-818D-0305F22A7D94}" type="presOf" srcId="{33B187DC-DE61-42C0-87DC-03AFBD358951}" destId="{D012EDFE-F921-411D-8822-ACDDC9E0A052}" srcOrd="0" destOrd="0" presId="urn:microsoft.com/office/officeart/2005/8/layout/vList2"/>
    <dgm:cxn modelId="{537B7B43-569C-4E69-AF68-06A5BF3CE448}" srcId="{300C3C86-DB26-4CB8-8802-5E909C6F915C}" destId="{98D9DA6C-7951-4893-953F-82FFA3A023E9}" srcOrd="2" destOrd="0" parTransId="{9D53F297-9C71-4822-BC6C-EBD4529E66B4}" sibTransId="{8914C480-FA5C-49DD-A12B-7237C2736743}"/>
    <dgm:cxn modelId="{9EB5B19D-FC3D-4A55-8F07-A552BBB0998A}" srcId="{300C3C86-DB26-4CB8-8802-5E909C6F915C}" destId="{EE4CBD41-59FB-4880-98B3-68E217E6A694}" srcOrd="0" destOrd="0" parTransId="{371502EA-BF25-4446-92B5-E3145E4B87CC}" sibTransId="{8349CD9B-9C48-44CD-BC45-F3A07BAF2A06}"/>
    <dgm:cxn modelId="{1458F3C0-4094-4868-AD01-ADA3A15B43D0}" type="presParOf" srcId="{2B1C1ADE-6A78-44DE-9270-D2E9496BCEDF}" destId="{91FF3E0F-E8B3-4EE8-911B-F4C1D0E3721B}" srcOrd="0" destOrd="0" presId="urn:microsoft.com/office/officeart/2005/8/layout/vList2"/>
    <dgm:cxn modelId="{FE35BCA9-911C-490A-AFCF-9C65007C257B}" type="presParOf" srcId="{2B1C1ADE-6A78-44DE-9270-D2E9496BCEDF}" destId="{9B5178E4-0ECB-4E5A-B2A7-7A2AE9474C8A}" srcOrd="1" destOrd="0" presId="urn:microsoft.com/office/officeart/2005/8/layout/vList2"/>
    <dgm:cxn modelId="{54446136-D142-466E-AEA8-BB9543EED43C}" type="presParOf" srcId="{2B1C1ADE-6A78-44DE-9270-D2E9496BCEDF}" destId="{4740B505-D2B4-47C0-B746-639F28898774}" srcOrd="2" destOrd="0" presId="urn:microsoft.com/office/officeart/2005/8/layout/vList2"/>
    <dgm:cxn modelId="{9F45B73F-FDD6-434F-B74B-1FD1F4F5C97D}" type="presParOf" srcId="{2B1C1ADE-6A78-44DE-9270-D2E9496BCEDF}" destId="{B5A9F41A-D58A-49A4-849F-A9BAE0603DE4}" srcOrd="3" destOrd="0" presId="urn:microsoft.com/office/officeart/2005/8/layout/vList2"/>
    <dgm:cxn modelId="{B06AE2EB-F045-4E89-A406-DC70AFBD7185}" type="presParOf" srcId="{2B1C1ADE-6A78-44DE-9270-D2E9496BCEDF}" destId="{E5D41E70-740D-444E-BE67-5FBA769EC257}" srcOrd="4" destOrd="0" presId="urn:microsoft.com/office/officeart/2005/8/layout/vList2"/>
    <dgm:cxn modelId="{5CE54900-34AC-425E-AD3F-16F55C89FFFB}" type="presParOf" srcId="{2B1C1ADE-6A78-44DE-9270-D2E9496BCEDF}" destId="{C657990C-BC5D-40B0-9FD7-BEC25E883BEE}" srcOrd="5" destOrd="0" presId="urn:microsoft.com/office/officeart/2005/8/layout/vList2"/>
    <dgm:cxn modelId="{2882BFE8-A587-44A8-91E6-8E3C765267C8}" type="presParOf" srcId="{2B1C1ADE-6A78-44DE-9270-D2E9496BCEDF}" destId="{0453234C-8157-4A93-B7EB-08FF9D59A618}" srcOrd="6" destOrd="0" presId="urn:microsoft.com/office/officeart/2005/8/layout/vList2"/>
    <dgm:cxn modelId="{D124DFDA-5266-4274-9985-10069CE00457}" type="presParOf" srcId="{2B1C1ADE-6A78-44DE-9270-D2E9496BCEDF}" destId="{B5BDE51A-4916-469B-B62D-6728B5200B8B}" srcOrd="7" destOrd="0" presId="urn:microsoft.com/office/officeart/2005/8/layout/vList2"/>
    <dgm:cxn modelId="{C550B35C-5913-41FA-83D2-3C8415BE0537}" type="presParOf" srcId="{2B1C1ADE-6A78-44DE-9270-D2E9496BCEDF}" destId="{E1184AA4-6394-4854-B107-7DC557F1DC13}" srcOrd="8" destOrd="0" presId="urn:microsoft.com/office/officeart/2005/8/layout/vList2"/>
    <dgm:cxn modelId="{CF8D8F7A-EB89-45D6-ABE6-DA698EE9052A}" type="presParOf" srcId="{2B1C1ADE-6A78-44DE-9270-D2E9496BCEDF}" destId="{EDCA1699-3075-4398-BB8E-70408AE2EDEA}" srcOrd="9" destOrd="0" presId="urn:microsoft.com/office/officeart/2005/8/layout/vList2"/>
    <dgm:cxn modelId="{7F991863-834A-4888-8647-7649DA672695}" type="presParOf" srcId="{2B1C1ADE-6A78-44DE-9270-D2E9496BCEDF}" destId="{01176F78-A723-48AA-B04C-2C9E6B94B4D1}" srcOrd="10" destOrd="0" presId="urn:microsoft.com/office/officeart/2005/8/layout/vList2"/>
    <dgm:cxn modelId="{218408A4-5733-4F5E-9993-B92AD59BBF12}" type="presParOf" srcId="{2B1C1ADE-6A78-44DE-9270-D2E9496BCEDF}" destId="{DCC8855F-8381-4D95-A575-29E160E93F84}" srcOrd="11" destOrd="0" presId="urn:microsoft.com/office/officeart/2005/8/layout/vList2"/>
    <dgm:cxn modelId="{FF9BF531-6A65-469F-B4E3-A482ADD5F220}" type="presParOf" srcId="{2B1C1ADE-6A78-44DE-9270-D2E9496BCEDF}" destId="{0EDC76A3-039F-4E8A-A7E4-854153BD6DF5}" srcOrd="12" destOrd="0" presId="urn:microsoft.com/office/officeart/2005/8/layout/vList2"/>
    <dgm:cxn modelId="{46409F6C-A709-4A46-88B0-5A8B313EB24D}" type="presParOf" srcId="{2B1C1ADE-6A78-44DE-9270-D2E9496BCEDF}" destId="{F39441A7-C68F-4A9D-A0FF-3C02F10E30F6}" srcOrd="13" destOrd="0" presId="urn:microsoft.com/office/officeart/2005/8/layout/vList2"/>
    <dgm:cxn modelId="{95999747-1997-4D54-AB16-518563A9F054}" type="presParOf" srcId="{2B1C1ADE-6A78-44DE-9270-D2E9496BCEDF}" destId="{D012EDFE-F921-411D-8822-ACDDC9E0A052}" srcOrd="14" destOrd="0" presId="urn:microsoft.com/office/officeart/2005/8/layout/vList2"/>
    <dgm:cxn modelId="{3E240FD6-EE16-4A8A-93E0-6F475B6F7B28}" type="presParOf" srcId="{2B1C1ADE-6A78-44DE-9270-D2E9496BCEDF}" destId="{BCEB1036-B311-4287-903D-A8832E349DB5}" srcOrd="15" destOrd="0" presId="urn:microsoft.com/office/officeart/2005/8/layout/vList2"/>
    <dgm:cxn modelId="{857FE572-D294-4BA0-B523-F20727F691A7}" type="presParOf" srcId="{2B1C1ADE-6A78-44DE-9270-D2E9496BCEDF}" destId="{BDDDA03F-2733-4802-82B2-58D8342C7FD5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F3E0F-E8B3-4EE8-911B-F4C1D0E3721B}">
      <dsp:nvSpPr>
        <dsp:cNvPr id="0" name=""/>
        <dsp:cNvSpPr/>
      </dsp:nvSpPr>
      <dsp:spPr>
        <a:xfrm>
          <a:off x="0" y="50024"/>
          <a:ext cx="7772400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 dirty="0"/>
            <a:t>Análisis y Simulación</a:t>
          </a:r>
        </a:p>
      </dsp:txBody>
      <dsp:txXfrm>
        <a:off x="21704" y="71728"/>
        <a:ext cx="7728992" cy="401192"/>
      </dsp:txXfrm>
    </dsp:sp>
    <dsp:sp modelId="{4740B505-D2B4-47C0-B746-639F28898774}">
      <dsp:nvSpPr>
        <dsp:cNvPr id="0" name=""/>
        <dsp:cNvSpPr/>
      </dsp:nvSpPr>
      <dsp:spPr>
        <a:xfrm>
          <a:off x="0" y="549344"/>
          <a:ext cx="7772400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 dirty="0"/>
            <a:t>Robótica</a:t>
          </a:r>
        </a:p>
      </dsp:txBody>
      <dsp:txXfrm>
        <a:off x="21704" y="571048"/>
        <a:ext cx="7728992" cy="401192"/>
      </dsp:txXfrm>
    </dsp:sp>
    <dsp:sp modelId="{E5D41E70-740D-444E-BE67-5FBA769EC257}">
      <dsp:nvSpPr>
        <dsp:cNvPr id="0" name=""/>
        <dsp:cNvSpPr/>
      </dsp:nvSpPr>
      <dsp:spPr>
        <a:xfrm>
          <a:off x="0" y="1048664"/>
          <a:ext cx="7772400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 dirty="0"/>
            <a:t>Internet de las cosas IOT</a:t>
          </a:r>
        </a:p>
      </dsp:txBody>
      <dsp:txXfrm>
        <a:off x="21704" y="1070368"/>
        <a:ext cx="7728992" cy="401192"/>
      </dsp:txXfrm>
    </dsp:sp>
    <dsp:sp modelId="{0453234C-8157-4A93-B7EB-08FF9D59A618}">
      <dsp:nvSpPr>
        <dsp:cNvPr id="0" name=""/>
        <dsp:cNvSpPr/>
      </dsp:nvSpPr>
      <dsp:spPr>
        <a:xfrm>
          <a:off x="0" y="1547984"/>
          <a:ext cx="7772400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 dirty="0"/>
            <a:t>Cloud Computing</a:t>
          </a:r>
        </a:p>
      </dsp:txBody>
      <dsp:txXfrm>
        <a:off x="21704" y="1569688"/>
        <a:ext cx="7728992" cy="401192"/>
      </dsp:txXfrm>
    </dsp:sp>
    <dsp:sp modelId="{E1184AA4-6394-4854-B107-7DC557F1DC13}">
      <dsp:nvSpPr>
        <dsp:cNvPr id="0" name=""/>
        <dsp:cNvSpPr/>
      </dsp:nvSpPr>
      <dsp:spPr>
        <a:xfrm>
          <a:off x="0" y="2047304"/>
          <a:ext cx="7772400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 dirty="0"/>
            <a:t>Fabricación Aditiva</a:t>
          </a:r>
        </a:p>
      </dsp:txBody>
      <dsp:txXfrm>
        <a:off x="21704" y="2069008"/>
        <a:ext cx="7728992" cy="401192"/>
      </dsp:txXfrm>
    </dsp:sp>
    <dsp:sp modelId="{01176F78-A723-48AA-B04C-2C9E6B94B4D1}">
      <dsp:nvSpPr>
        <dsp:cNvPr id="0" name=""/>
        <dsp:cNvSpPr/>
      </dsp:nvSpPr>
      <dsp:spPr>
        <a:xfrm>
          <a:off x="0" y="2546624"/>
          <a:ext cx="7772400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 dirty="0"/>
            <a:t>Realidad aumentada</a:t>
          </a:r>
        </a:p>
      </dsp:txBody>
      <dsp:txXfrm>
        <a:off x="21704" y="2568328"/>
        <a:ext cx="7728992" cy="401192"/>
      </dsp:txXfrm>
    </dsp:sp>
    <dsp:sp modelId="{0EDC76A3-039F-4E8A-A7E4-854153BD6DF5}">
      <dsp:nvSpPr>
        <dsp:cNvPr id="0" name=""/>
        <dsp:cNvSpPr/>
      </dsp:nvSpPr>
      <dsp:spPr>
        <a:xfrm>
          <a:off x="0" y="3045944"/>
          <a:ext cx="7772400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 dirty="0"/>
            <a:t>Ciberseguridad</a:t>
          </a:r>
        </a:p>
      </dsp:txBody>
      <dsp:txXfrm>
        <a:off x="21704" y="3067648"/>
        <a:ext cx="7728992" cy="401192"/>
      </dsp:txXfrm>
    </dsp:sp>
    <dsp:sp modelId="{D012EDFE-F921-411D-8822-ACDDC9E0A052}">
      <dsp:nvSpPr>
        <dsp:cNvPr id="0" name=""/>
        <dsp:cNvSpPr/>
      </dsp:nvSpPr>
      <dsp:spPr>
        <a:xfrm>
          <a:off x="0" y="3545264"/>
          <a:ext cx="7772400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/>
            <a:t>Datos Masivos. </a:t>
          </a:r>
        </a:p>
      </dsp:txBody>
      <dsp:txXfrm>
        <a:off x="21704" y="3566968"/>
        <a:ext cx="7728992" cy="401192"/>
      </dsp:txXfrm>
    </dsp:sp>
    <dsp:sp modelId="{BDDDA03F-2733-4802-82B2-58D8342C7FD5}">
      <dsp:nvSpPr>
        <dsp:cNvPr id="0" name=""/>
        <dsp:cNvSpPr/>
      </dsp:nvSpPr>
      <dsp:spPr>
        <a:xfrm>
          <a:off x="0" y="4044583"/>
          <a:ext cx="7772400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/>
            <a:t>Sistemas de Integración</a:t>
          </a:r>
        </a:p>
      </dsp:txBody>
      <dsp:txXfrm>
        <a:off x="21704" y="4066287"/>
        <a:ext cx="7728992" cy="401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accen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1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 rot="5400000">
            <a:off x="2838640" y="329755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0A4AC-703C-4E36-9DC7-F34E95321BE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254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u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slide" Target="slide10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hodFzIobYQGRAXzFRNqGWpY77EcBnRqB/view?usp=sharing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drive.google.com/file/d/1oVR96FrhdPAh1zXaxsTCsZNz-b2YIFB1/view?usp=sharing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drive.google.com/file/d/1gjI3vMsCVyYSTm3IbrvCKrCRiUTwNntW/view?usp=sharing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drive.google.com/file/d/1v2Dvjc4RyTlVe-A7bUvNfcVU5ovEsR8h/view?usp=sharing" TargetMode="External"/><Relationship Id="rId10" Type="http://schemas.openxmlformats.org/officeDocument/2006/relationships/hyperlink" Target="https://drive.google.com/file/d/1-8j9ZvRZCglhwOBDu6XGtEcaELEpPdj2/view?usp=sharing" TargetMode="External"/><Relationship Id="rId4" Type="http://schemas.openxmlformats.org/officeDocument/2006/relationships/hyperlink" Target="https://drive.google.com/file/d/132toCFGxdZz83X-5aHEPwWasrOTydd40/view?usp=sharing" TargetMode="External"/><Relationship Id="rId9" Type="http://schemas.openxmlformats.org/officeDocument/2006/relationships/hyperlink" Target="https://drive.google.com/file/d/1aUQXBaAgcRHkRoyVBF5r1YJS5ODamToh/view?usp=sha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8.m4a"/><Relationship Id="rId7" Type="http://schemas.openxmlformats.org/officeDocument/2006/relationships/image" Target="../media/image17.png"/><Relationship Id="rId2" Type="http://schemas.microsoft.com/office/2007/relationships/media" Target="../media/media18.m4a"/><Relationship Id="rId1" Type="http://schemas.openxmlformats.org/officeDocument/2006/relationships/tags" Target="../tags/tag3.xml"/><Relationship Id="rId6" Type="http://schemas.openxmlformats.org/officeDocument/2006/relationships/image" Target="../media/image16.jp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drive.google.com/file/d/1xeMzJWoRkcaeNr9bveDJNp1JNGR635Rd/view?usp=sharing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206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680825" y="464235"/>
            <a:ext cx="8991600" cy="374200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AR" sz="72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  <a:t/>
            </a:r>
            <a:br>
              <a:rPr lang="es-AR" sz="72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</a:br>
            <a:r>
              <a:rPr lang="es-AR" sz="72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  <a:t>UNIDAD 1</a:t>
            </a:r>
            <a:br>
              <a:rPr lang="es-AR" sz="72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</a:br>
            <a:r>
              <a:rPr lang="es-AR" sz="72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  <a:t/>
            </a:r>
            <a:br>
              <a:rPr lang="es-AR" sz="72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</a:br>
            <a:r>
              <a:rPr lang="es-AR" sz="72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  <a:t>INDUSTRIA 4.0</a:t>
            </a:r>
            <a:br>
              <a:rPr lang="es-AR" sz="72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</a:br>
            <a:r>
              <a:rPr lang="es-AR" sz="72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  <a:t>    </a:t>
            </a:r>
            <a:endParaRPr sz="3600" b="1" dirty="0">
              <a:solidFill>
                <a:srgbClr val="FF9966"/>
              </a:solidFill>
              <a:latin typeface="+mn-lt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641571" y="4719961"/>
            <a:ext cx="6189785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90000"/>
              </a:lnSpc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es-AR" sz="2800" dirty="0" smtClean="0">
                <a:solidFill>
                  <a:srgbClr val="FF9966"/>
                </a:solidFill>
                <a:latin typeface="+mn-lt"/>
              </a:rPr>
              <a:t>Lic. Claudia Alderete</a:t>
            </a:r>
          </a:p>
          <a:p>
            <a:pPr marL="571500" lvl="0" indent="-571500">
              <a:lnSpc>
                <a:spcPct val="90000"/>
              </a:lnSpc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es-AR" sz="2800" dirty="0" smtClean="0">
                <a:solidFill>
                  <a:srgbClr val="FF9966"/>
                </a:solidFill>
                <a:latin typeface="+mn-lt"/>
              </a:rPr>
              <a:t>Ing</a:t>
            </a:r>
            <a:r>
              <a:rPr lang="es-AR" sz="2800" dirty="0">
                <a:solidFill>
                  <a:srgbClr val="FF9966"/>
                </a:solidFill>
                <a:latin typeface="+mn-lt"/>
              </a:rPr>
              <a:t>. Alejandro Pérez </a:t>
            </a:r>
            <a:r>
              <a:rPr lang="es-AR" sz="2800" dirty="0" err="1" smtClean="0">
                <a:solidFill>
                  <a:srgbClr val="FF9966"/>
                </a:solidFill>
                <a:latin typeface="+mn-lt"/>
              </a:rPr>
              <a:t>Aráuz</a:t>
            </a:r>
            <a:endParaRPr lang="es-AR" sz="2800" dirty="0" smtClean="0">
              <a:solidFill>
                <a:srgbClr val="FF9966"/>
              </a:solidFill>
              <a:latin typeface="+mn-lt"/>
            </a:endParaRPr>
          </a:p>
          <a:p>
            <a:pPr marL="571500" lvl="0" indent="-571500">
              <a:lnSpc>
                <a:spcPct val="90000"/>
              </a:lnSpc>
              <a:buClr>
                <a:schemeClr val="lt1"/>
              </a:buClr>
              <a:buSzPts val="3200"/>
              <a:buFont typeface="Arial" panose="020B0604020202020204" pitchFamily="34" charset="0"/>
              <a:buChar char="•"/>
            </a:pPr>
            <a:r>
              <a:rPr lang="es-AR" sz="2800" dirty="0" smtClean="0">
                <a:solidFill>
                  <a:srgbClr val="FF9966"/>
                </a:solidFill>
                <a:latin typeface="+mn-lt"/>
              </a:rPr>
              <a:t>Mg. Iris </a:t>
            </a:r>
            <a:r>
              <a:rPr lang="es-AR" sz="2800" dirty="0" err="1" smtClean="0">
                <a:solidFill>
                  <a:srgbClr val="FF9966"/>
                </a:solidFill>
                <a:latin typeface="+mn-lt"/>
              </a:rPr>
              <a:t>Sáttolo</a:t>
            </a:r>
            <a:endParaRPr lang="es-AR" sz="2800" dirty="0">
              <a:solidFill>
                <a:srgbClr val="FF9966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None/>
            </a:pPr>
            <a:r>
              <a:rPr lang="es-AR" sz="2400">
                <a:solidFill>
                  <a:schemeClr val="lt1"/>
                </a:solidFill>
              </a:rPr>
              <a:t>PILARES DE LA INDUSTRIA 4.0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 rotWithShape="1">
          <a:blip r:embed="rId5">
            <a:alphaModFix/>
          </a:blip>
          <a:srcRect l="-1326" t="35813" r="-3092" b="7557"/>
          <a:stretch/>
        </p:blipFill>
        <p:spPr>
          <a:xfrm>
            <a:off x="36296" y="0"/>
            <a:ext cx="1219198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>
            <a:spLocks noGrp="1"/>
          </p:cNvSpPr>
          <p:nvPr>
            <p:ph type="body" idx="1"/>
          </p:nvPr>
        </p:nvSpPr>
        <p:spPr>
          <a:xfrm>
            <a:off x="1204686" y="4846075"/>
            <a:ext cx="9855200" cy="172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AR" sz="2400" b="1">
                <a:solidFill>
                  <a:schemeClr val="lt1"/>
                </a:solidFill>
              </a:rPr>
              <a:t>Fabricación aditiva.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AR" sz="2400">
                <a:solidFill>
                  <a:schemeClr val="lt1"/>
                </a:solidFill>
              </a:rPr>
              <a:t>Proceso por el cual un archivo 3D se convierte en un objeto físico. Se pueden fabricar componentes de alta complejidad en un muy corto tiempo y a un costo muy competitivo</a:t>
            </a:r>
            <a:endParaRPr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7"/>
    </mc:Choice>
    <mc:Fallback xmlns="">
      <p:transition spd="slow" advTm="25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66A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ctrTitle"/>
          </p:nvPr>
        </p:nvSpPr>
        <p:spPr>
          <a:xfrm>
            <a:off x="1458014" y="257706"/>
            <a:ext cx="8948530" cy="104834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AR" sz="3200">
                <a:solidFill>
                  <a:schemeClr val="lt1"/>
                </a:solidFill>
              </a:rPr>
              <a:t>PILARES DE LA INDUSTRIA 4.0</a:t>
            </a:r>
            <a:endParaRPr/>
          </a:p>
        </p:txBody>
      </p:sp>
      <p:sp>
        <p:nvSpPr>
          <p:cNvPr id="336" name="Google Shape;336;p30"/>
          <p:cNvSpPr txBox="1"/>
          <p:nvPr/>
        </p:nvSpPr>
        <p:spPr>
          <a:xfrm>
            <a:off x="1252025" y="1334582"/>
            <a:ext cx="9481961" cy="526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s-AR" sz="2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Fabricación aditiva: </a:t>
            </a:r>
            <a:r>
              <a:rPr lang="es-AR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El Polo Tecnológico de la Universidad Nacional de La Matanza (UNLaM), está fabricando en la lucha contra el coronavirus una máscara protectora para el personal de la salud. </a:t>
            </a:r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1458014" y="2673592"/>
            <a:ext cx="4134238" cy="3060510"/>
            <a:chOff x="1601722" y="2392239"/>
            <a:chExt cx="4134238" cy="3060510"/>
          </a:xfrm>
        </p:grpSpPr>
        <p:pic>
          <p:nvPicPr>
            <p:cNvPr id="338" name="Google Shape;338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01722" y="2392239"/>
              <a:ext cx="4134238" cy="27544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30"/>
            <p:cNvSpPr txBox="1"/>
            <p:nvPr/>
          </p:nvSpPr>
          <p:spPr>
            <a:xfrm>
              <a:off x="1919536" y="5175750"/>
              <a:ext cx="13681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Polo tecnológico</a:t>
              </a:r>
              <a:endPara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40" name="Google Shape;340;p30"/>
          <p:cNvGrpSpPr/>
          <p:nvPr/>
        </p:nvGrpSpPr>
        <p:grpSpPr>
          <a:xfrm>
            <a:off x="6096000" y="3645025"/>
            <a:ext cx="4396281" cy="2748956"/>
            <a:chOff x="6046780" y="3645025"/>
            <a:chExt cx="4396281" cy="2748956"/>
          </a:xfrm>
        </p:grpSpPr>
        <p:pic>
          <p:nvPicPr>
            <p:cNvPr id="341" name="Google Shape;341;p30" descr="Imagen que contiene tabla, comida, café, plato&#10;&#10;Descripción generada automáticament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046780" y="3645025"/>
              <a:ext cx="4396281" cy="2471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30"/>
            <p:cNvSpPr txBox="1"/>
            <p:nvPr/>
          </p:nvSpPr>
          <p:spPr>
            <a:xfrm>
              <a:off x="6528048" y="6116982"/>
              <a:ext cx="20162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Máscaras 3 D</a:t>
              </a:r>
              <a:endParaRPr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45"/>
    </mc:Choice>
    <mc:Fallback xmlns="">
      <p:transition spd="slow" advTm="17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66A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>
            <a:spLocks noGrp="1"/>
          </p:cNvSpPr>
          <p:nvPr>
            <p:ph type="ctrTitle"/>
          </p:nvPr>
        </p:nvSpPr>
        <p:spPr>
          <a:xfrm>
            <a:off x="7957457" y="272221"/>
            <a:ext cx="4078315" cy="104834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s-AR" sz="3200">
                <a:solidFill>
                  <a:schemeClr val="lt1"/>
                </a:solidFill>
              </a:rPr>
              <a:t>PILARES DE LA INDUSTRIA 4.0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8133342" y="2027716"/>
            <a:ext cx="3726543" cy="4053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s-AR" sz="2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Realidad aumentada.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s-AR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conjunto de tecnologías que permiten que un usuario visualice parte del mundo real a través de un dispositivo tecnológico con información gráfica añadida por este dispositivo</a:t>
            </a:r>
            <a:endParaRPr/>
          </a:p>
        </p:txBody>
      </p:sp>
      <p:pic>
        <p:nvPicPr>
          <p:cNvPr id="349" name="Google Shape;349;p31"/>
          <p:cNvPicPr preferRelativeResize="0"/>
          <p:nvPr/>
        </p:nvPicPr>
        <p:blipFill rotWithShape="1">
          <a:blip r:embed="rId5">
            <a:alphaModFix/>
          </a:blip>
          <a:srcRect r="8869"/>
          <a:stretch/>
        </p:blipFill>
        <p:spPr>
          <a:xfrm>
            <a:off x="0" y="99824"/>
            <a:ext cx="7794171" cy="665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 descr="Flecha lineal: vuelta en U horizontal con relleno sólido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8851" y="440586"/>
            <a:ext cx="625063" cy="62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46"/>
    </mc:Choice>
    <mc:Fallback xmlns="">
      <p:transition spd="slow" advTm="25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6" name="Google Shape;356;p32"/>
          <p:cNvPicPr preferRelativeResize="0"/>
          <p:nvPr/>
        </p:nvPicPr>
        <p:blipFill rotWithShape="1">
          <a:blip r:embed="rId5">
            <a:alphaModFix/>
          </a:blip>
          <a:srcRect r="26600" b="-1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" name="Google Shape;358;p32"/>
          <p:cNvSpPr txBox="1">
            <a:spLocks noGrp="1"/>
          </p:cNvSpPr>
          <p:nvPr>
            <p:ph type="title"/>
          </p:nvPr>
        </p:nvSpPr>
        <p:spPr>
          <a:xfrm>
            <a:off x="643468" y="295124"/>
            <a:ext cx="3363974" cy="17280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AR">
                <a:solidFill>
                  <a:schemeClr val="lt1"/>
                </a:solidFill>
              </a:rPr>
              <a:t>PILARES DE LA INDUSTRIA 4.0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body" idx="1"/>
          </p:nvPr>
        </p:nvSpPr>
        <p:spPr>
          <a:xfrm>
            <a:off x="309554" y="2421321"/>
            <a:ext cx="3840415" cy="319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AR" sz="2400" b="1">
                <a:solidFill>
                  <a:schemeClr val="lt1"/>
                </a:solidFill>
              </a:rPr>
              <a:t>Ciberseguridad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AR" sz="2400" b="1">
                <a:solidFill>
                  <a:schemeClr val="lt1"/>
                </a:solidFill>
              </a:rPr>
              <a:t>o seguridad en internet 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AR" sz="2400">
                <a:solidFill>
                  <a:schemeClr val="lt1"/>
                </a:solidFill>
              </a:rPr>
              <a:t>Referencia al conjunto de técnicas o procedimientos que velan por la seguridad de los usuarios que comparten información entre sistemas computables. </a:t>
            </a:r>
            <a:endParaRPr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9"/>
    </mc:Choice>
    <mc:Fallback xmlns="">
      <p:transition spd="slow" advTm="11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5" name="Google Shape;365;p33"/>
          <p:cNvPicPr preferRelativeResize="0"/>
          <p:nvPr/>
        </p:nvPicPr>
        <p:blipFill rotWithShape="1">
          <a:blip r:embed="rId5">
            <a:alphaModFix/>
          </a:blip>
          <a:srcRect l="12652" r="20822" b="1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7" name="Google Shape;367;p33"/>
          <p:cNvSpPr txBox="1">
            <a:spLocks noGrp="1"/>
          </p:cNvSpPr>
          <p:nvPr>
            <p:ph type="title"/>
          </p:nvPr>
        </p:nvSpPr>
        <p:spPr>
          <a:xfrm>
            <a:off x="643468" y="237067"/>
            <a:ext cx="3363974" cy="14175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AR">
                <a:solidFill>
                  <a:schemeClr val="lt1"/>
                </a:solidFill>
              </a:rPr>
              <a:t>PILARES DE LA INDUSTRIA 4.0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1"/>
          </p:nvPr>
        </p:nvSpPr>
        <p:spPr>
          <a:xfrm>
            <a:off x="183849" y="1891696"/>
            <a:ext cx="4283212" cy="4857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AR" sz="2400" b="1">
                <a:solidFill>
                  <a:schemeClr val="lt1"/>
                </a:solidFill>
              </a:rPr>
              <a:t>Datos masivos o Big Data 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AR" sz="2400">
                <a:solidFill>
                  <a:schemeClr val="lt1"/>
                </a:solidFill>
              </a:rPr>
              <a:t>Técnicas de tratamiento de grandes volúmenes de datos, fuera de los análisis y herramientas clásicas.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AR" sz="2400">
                <a:solidFill>
                  <a:schemeClr val="lt1"/>
                </a:solidFill>
              </a:rPr>
              <a:t>Con un objetivo común: extraer información de valor de los datos, de forma que pueda ser de ayuda para las decisiones y procesos  de negocios</a:t>
            </a:r>
            <a:endParaRPr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33"/>
    </mc:Choice>
    <mc:Fallback xmlns="">
      <p:transition spd="slow" advTm="24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AR">
                <a:solidFill>
                  <a:schemeClr val="lt1"/>
                </a:solidFill>
              </a:rPr>
              <a:t>PILARES DE LA INDUSTRIA 4.0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1"/>
          </p:nvPr>
        </p:nvSpPr>
        <p:spPr>
          <a:xfrm>
            <a:off x="643467" y="2798911"/>
            <a:ext cx="3363974" cy="34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AR" sz="2400" b="1">
                <a:solidFill>
                  <a:schemeClr val="lt1"/>
                </a:solidFill>
              </a:rPr>
              <a:t>Integración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AR" sz="2400">
                <a:solidFill>
                  <a:schemeClr val="lt1"/>
                </a:solidFill>
              </a:rPr>
              <a:t>una mayor integración entre los procesos y sectores de las fábricas para intercambiar información de manera más rápida y eficiente. </a:t>
            </a:r>
            <a:endParaRPr/>
          </a:p>
        </p:txBody>
      </p:sp>
      <p:pic>
        <p:nvPicPr>
          <p:cNvPr id="377" name="Google Shape;377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0908" y="986971"/>
            <a:ext cx="7541091" cy="494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47"/>
    </mc:Choice>
    <mc:Fallback xmlns="">
      <p:transition spd="slow" advTm="30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8;p24"/>
          <p:cNvSpPr txBox="1">
            <a:spLocks/>
          </p:cNvSpPr>
          <p:nvPr/>
        </p:nvSpPr>
        <p:spPr>
          <a:xfrm>
            <a:off x="1503570" y="0"/>
            <a:ext cx="8948530" cy="104834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200"/>
            </a:pPr>
            <a:r>
              <a:rPr lang="es-ES" sz="3200" smtClean="0">
                <a:solidFill>
                  <a:schemeClr val="lt1"/>
                </a:solidFill>
              </a:rPr>
              <a:t>PILARES DE LA INDUSTRIA 4.0</a:t>
            </a:r>
            <a:endParaRPr lang="es-ES"/>
          </a:p>
        </p:txBody>
      </p:sp>
      <p:grpSp>
        <p:nvGrpSpPr>
          <p:cNvPr id="7" name="Google Shape;269;p24"/>
          <p:cNvGrpSpPr/>
          <p:nvPr/>
        </p:nvGrpSpPr>
        <p:grpSpPr>
          <a:xfrm>
            <a:off x="2277165" y="1578225"/>
            <a:ext cx="7401339" cy="4646066"/>
            <a:chOff x="418336" y="-17974"/>
            <a:chExt cx="7401339" cy="4646066"/>
          </a:xfrm>
        </p:grpSpPr>
        <p:sp>
          <p:nvSpPr>
            <p:cNvPr id="8" name="Google Shape;270;p24"/>
            <p:cNvSpPr/>
            <p:nvPr/>
          </p:nvSpPr>
          <p:spPr>
            <a:xfrm>
              <a:off x="418336" y="2255"/>
              <a:ext cx="2312918" cy="1387751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1;p24"/>
            <p:cNvSpPr txBox="1"/>
            <p:nvPr/>
          </p:nvSpPr>
          <p:spPr>
            <a:xfrm>
              <a:off x="418336" y="26605"/>
              <a:ext cx="2312918" cy="1387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Gill Sans"/>
                <a:buNone/>
              </a:pPr>
              <a:r>
                <a:rPr lang="es-AR" sz="2600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Análisis y </a:t>
              </a:r>
              <a:r>
                <a:rPr lang="es-AR" sz="2600" u="sng" dirty="0">
                  <a:solidFill>
                    <a:schemeClr val="hlink"/>
                  </a:solidFill>
                  <a:latin typeface="Gill Sans"/>
                  <a:ea typeface="Gill Sans"/>
                  <a:cs typeface="Gill Sans"/>
                  <a:sym typeface="Gill Sans"/>
                  <a:hlinkClick r:id="rId4"/>
                </a:rPr>
                <a:t>Simulación</a:t>
              </a:r>
              <a:endParaRPr sz="2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" name="Google Shape;272;p24"/>
            <p:cNvSpPr/>
            <p:nvPr/>
          </p:nvSpPr>
          <p:spPr>
            <a:xfrm>
              <a:off x="2962547" y="2255"/>
              <a:ext cx="2312918" cy="1387751"/>
            </a:xfrm>
            <a:prstGeom prst="rect">
              <a:avLst/>
            </a:prstGeom>
            <a:solidFill>
              <a:srgbClr val="8FB4AF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3;p24"/>
            <p:cNvSpPr txBox="1"/>
            <p:nvPr/>
          </p:nvSpPr>
          <p:spPr>
            <a:xfrm>
              <a:off x="2962547" y="2255"/>
              <a:ext cx="2312918" cy="1387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s-AR" sz="2600" u="sng" dirty="0">
                  <a:solidFill>
                    <a:schemeClr val="hlink"/>
                  </a:solidFill>
                  <a:latin typeface="Gill Sans"/>
                  <a:ea typeface="Gill Sans"/>
                  <a:cs typeface="Gill Sans"/>
                  <a:sym typeface="Gill Sans"/>
                  <a:hlinkClick r:id="rId5"/>
                </a:rPr>
                <a:t>Robótica</a:t>
              </a:r>
              <a:endParaRPr sz="2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" name="Google Shape;274;p24"/>
            <p:cNvSpPr/>
            <p:nvPr/>
          </p:nvSpPr>
          <p:spPr>
            <a:xfrm>
              <a:off x="5506757" y="2255"/>
              <a:ext cx="2312918" cy="1387751"/>
            </a:xfrm>
            <a:prstGeom prst="rect">
              <a:avLst/>
            </a:prstGeom>
            <a:solidFill>
              <a:srgbClr val="83B69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5;p24"/>
            <p:cNvSpPr txBox="1"/>
            <p:nvPr/>
          </p:nvSpPr>
          <p:spPr>
            <a:xfrm>
              <a:off x="5506757" y="-17974"/>
              <a:ext cx="2312918" cy="1387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s-AR" sz="2600" u="sng" dirty="0">
                  <a:solidFill>
                    <a:schemeClr val="hlink"/>
                  </a:solidFill>
                  <a:latin typeface="Gill Sans"/>
                  <a:ea typeface="Gill Sans"/>
                  <a:cs typeface="Gill Sans"/>
                  <a:sym typeface="Gill Sans"/>
                  <a:hlinkClick r:id="rId6"/>
                </a:rPr>
                <a:t>Internet de las cosas IOT</a:t>
              </a:r>
              <a:endParaRPr sz="2600" u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" name="Google Shape;276;p24"/>
            <p:cNvSpPr/>
            <p:nvPr/>
          </p:nvSpPr>
          <p:spPr>
            <a:xfrm>
              <a:off x="418336" y="1621298"/>
              <a:ext cx="2312918" cy="1387751"/>
            </a:xfrm>
            <a:prstGeom prst="rect">
              <a:avLst/>
            </a:prstGeom>
            <a:solidFill>
              <a:srgbClr val="76B77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7;p24"/>
            <p:cNvSpPr txBox="1"/>
            <p:nvPr/>
          </p:nvSpPr>
          <p:spPr>
            <a:xfrm>
              <a:off x="418336" y="1621298"/>
              <a:ext cx="2312918" cy="1387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s-AR" sz="2600" u="sng" dirty="0">
                  <a:solidFill>
                    <a:schemeClr val="hlink"/>
                  </a:solidFill>
                  <a:latin typeface="Gill Sans"/>
                  <a:ea typeface="Gill Sans"/>
                  <a:cs typeface="Gill Sans"/>
                  <a:sym typeface="Gill Sans"/>
                  <a:hlinkClick r:id="rId7"/>
                </a:rPr>
                <a:t>Cloud Computing</a:t>
              </a:r>
              <a:endParaRPr sz="2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" name="Google Shape;278;p24"/>
            <p:cNvSpPr/>
            <p:nvPr/>
          </p:nvSpPr>
          <p:spPr>
            <a:xfrm>
              <a:off x="2962547" y="1621298"/>
              <a:ext cx="2312918" cy="1387751"/>
            </a:xfrm>
            <a:prstGeom prst="rect">
              <a:avLst/>
            </a:prstGeom>
            <a:solidFill>
              <a:srgbClr val="78BA6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9;p24"/>
            <p:cNvSpPr txBox="1"/>
            <p:nvPr/>
          </p:nvSpPr>
          <p:spPr>
            <a:xfrm>
              <a:off x="2962547" y="1621298"/>
              <a:ext cx="2312918" cy="1387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s-AR" sz="2600" u="sng" dirty="0">
                  <a:solidFill>
                    <a:schemeClr val="hlink"/>
                  </a:solidFill>
                  <a:latin typeface="Gill Sans"/>
                  <a:ea typeface="Gill Sans"/>
                  <a:cs typeface="Gill Sans"/>
                  <a:sym typeface="Gill Sans"/>
                  <a:hlinkClick r:id="rId8"/>
                </a:rPr>
                <a:t>Fabricación Aditiva</a:t>
              </a:r>
              <a:endParaRPr sz="2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" name="Google Shape;280;p24"/>
            <p:cNvSpPr/>
            <p:nvPr/>
          </p:nvSpPr>
          <p:spPr>
            <a:xfrm>
              <a:off x="5506757" y="1621298"/>
              <a:ext cx="2312918" cy="1387751"/>
            </a:xfrm>
            <a:prstGeom prst="rect">
              <a:avLst/>
            </a:prstGeom>
            <a:solidFill>
              <a:srgbClr val="8FBD5B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1;p24"/>
            <p:cNvSpPr txBox="1"/>
            <p:nvPr/>
          </p:nvSpPr>
          <p:spPr>
            <a:xfrm>
              <a:off x="5506757" y="1621298"/>
              <a:ext cx="2312918" cy="1387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s-AR" sz="26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Realidad aumentada</a:t>
              </a:r>
              <a:endParaRPr/>
            </a:p>
          </p:txBody>
        </p:sp>
        <p:sp>
          <p:nvSpPr>
            <p:cNvPr id="20" name="Google Shape;282;p24"/>
            <p:cNvSpPr/>
            <p:nvPr/>
          </p:nvSpPr>
          <p:spPr>
            <a:xfrm>
              <a:off x="418336" y="3240341"/>
              <a:ext cx="2312918" cy="1387751"/>
            </a:xfrm>
            <a:prstGeom prst="rect">
              <a:avLst/>
            </a:prstGeom>
            <a:solidFill>
              <a:srgbClr val="B9C14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3;p24"/>
            <p:cNvSpPr txBox="1"/>
            <p:nvPr/>
          </p:nvSpPr>
          <p:spPr>
            <a:xfrm>
              <a:off x="418336" y="3240341"/>
              <a:ext cx="2312918" cy="1387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s-AR" sz="2600" u="sng" dirty="0">
                  <a:solidFill>
                    <a:schemeClr val="hlink"/>
                  </a:solidFill>
                  <a:latin typeface="Gill Sans"/>
                  <a:ea typeface="Gill Sans"/>
                  <a:cs typeface="Gill Sans"/>
                  <a:sym typeface="Gill Sans"/>
                  <a:hlinkClick r:id="rId9"/>
                </a:rPr>
                <a:t>Ciberseguridad</a:t>
              </a:r>
              <a:endParaRPr sz="2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84;p24"/>
            <p:cNvSpPr/>
            <p:nvPr/>
          </p:nvSpPr>
          <p:spPr>
            <a:xfrm>
              <a:off x="2962547" y="3240341"/>
              <a:ext cx="2312918" cy="1387751"/>
            </a:xfrm>
            <a:prstGeom prst="rect">
              <a:avLst/>
            </a:prstGeom>
            <a:solidFill>
              <a:srgbClr val="C59C3D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5;p24"/>
            <p:cNvSpPr txBox="1"/>
            <p:nvPr/>
          </p:nvSpPr>
          <p:spPr>
            <a:xfrm>
              <a:off x="2962547" y="3240341"/>
              <a:ext cx="2312918" cy="1387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s-AR" sz="2600" u="sng" dirty="0">
                  <a:solidFill>
                    <a:schemeClr val="hlink"/>
                  </a:solidFill>
                  <a:latin typeface="Gill Sans"/>
                  <a:ea typeface="Gill Sans"/>
                  <a:cs typeface="Gill Sans"/>
                  <a:sym typeface="Gill Sans"/>
                  <a:hlinkClick r:id="rId10"/>
                </a:rPr>
                <a:t>Datos Masivos. </a:t>
              </a:r>
              <a:endParaRPr sz="2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" name="Google Shape;286;p24"/>
            <p:cNvSpPr/>
            <p:nvPr/>
          </p:nvSpPr>
          <p:spPr>
            <a:xfrm>
              <a:off x="5506757" y="3240341"/>
              <a:ext cx="2312918" cy="1387751"/>
            </a:xfrm>
            <a:prstGeom prst="rect">
              <a:avLst/>
            </a:prstGeom>
            <a:solidFill>
              <a:srgbClr val="C7653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7;p24"/>
            <p:cNvSpPr txBox="1"/>
            <p:nvPr/>
          </p:nvSpPr>
          <p:spPr>
            <a:xfrm>
              <a:off x="5506757" y="3240341"/>
              <a:ext cx="2312918" cy="1387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ill Sans"/>
                <a:buNone/>
              </a:pPr>
              <a:r>
                <a:rPr lang="es-AR" sz="26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Sistemas de Integración</a:t>
              </a:r>
              <a:endParaRPr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80"/>
    </mc:Choice>
    <mc:Fallback xmlns="">
      <p:transition spd="slow" advTm="15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3F465E-9CBD-473E-9086-F577EAF3D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789" y="1759023"/>
            <a:ext cx="7772400" cy="4114800"/>
          </a:xfrm>
        </p:spPr>
        <p:txBody>
          <a:bodyPr/>
          <a:lstStyle/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8" name="Google Shape;383;p35" descr="Resultado de imagen de cadena productiva"/>
          <p:cNvPicPr preferRelativeResize="0"/>
          <p:nvPr/>
        </p:nvPicPr>
        <p:blipFill rotWithShape="1">
          <a:blip r:embed="rId4">
            <a:alphaModFix/>
          </a:blip>
          <a:srcRect l="-1" t="4362" r="-1" b="6164"/>
          <a:stretch/>
        </p:blipFill>
        <p:spPr>
          <a:xfrm>
            <a:off x="4784926" y="62558"/>
            <a:ext cx="7407074" cy="67954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84;p35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387;p35"/>
          <p:cNvSpPr txBox="1"/>
          <p:nvPr/>
        </p:nvSpPr>
        <p:spPr>
          <a:xfrm>
            <a:off x="263141" y="1677549"/>
            <a:ext cx="4066035" cy="16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Integración horizontal</a:t>
            </a:r>
            <a:endParaRPr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4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hace referencia a toda la cadena productiva, desde los proveedores hasta los clientes.</a:t>
            </a:r>
            <a:endParaRPr sz="24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388;p35"/>
          <p:cNvSpPr txBox="1"/>
          <p:nvPr/>
        </p:nvSpPr>
        <p:spPr>
          <a:xfrm>
            <a:off x="357752" y="3564789"/>
            <a:ext cx="3744301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Ayuda a los sectores a trabajar con más armonía y sincronización, optimizando recursos mientras que también integra análisis de mercado al proceso fabril.</a:t>
            </a:r>
            <a:endParaRPr sz="24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389;p35"/>
          <p:cNvSpPr/>
          <p:nvPr/>
        </p:nvSpPr>
        <p:spPr>
          <a:xfrm>
            <a:off x="263141" y="6058548"/>
            <a:ext cx="4198546" cy="66290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376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" name="Google Shape;385;p35"/>
          <p:cNvSpPr txBox="1">
            <a:spLocks noGrp="1"/>
          </p:cNvSpPr>
          <p:nvPr>
            <p:ph type="title"/>
          </p:nvPr>
        </p:nvSpPr>
        <p:spPr>
          <a:xfrm>
            <a:off x="130630" y="62559"/>
            <a:ext cx="4198546" cy="137435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AR" dirty="0">
                <a:solidFill>
                  <a:schemeClr val="lt1"/>
                </a:solidFill>
              </a:rPr>
              <a:t>INTEGRACIÓN DE LA INDUSTRIA 4.0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87"/>
    </mc:Choice>
    <mc:Fallback xmlns="">
      <p:transition spd="slow" advTm="14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3F465E-9CBD-473E-9086-F577EAF3D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789" y="1759023"/>
            <a:ext cx="7772400" cy="4114800"/>
          </a:xfrm>
        </p:spPr>
        <p:txBody>
          <a:bodyPr/>
          <a:lstStyle/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8" name="Google Shape;396;p36"/>
          <p:cNvSpPr txBox="1">
            <a:spLocks noGrp="1"/>
          </p:cNvSpPr>
          <p:nvPr>
            <p:ph type="title"/>
          </p:nvPr>
        </p:nvSpPr>
        <p:spPr>
          <a:xfrm>
            <a:off x="1051430" y="302501"/>
            <a:ext cx="4181752" cy="101652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s-AR">
                <a:solidFill>
                  <a:schemeClr val="lt1"/>
                </a:solidFill>
              </a:rPr>
              <a:t>INTEGRACIÓN DE LA INDUSTRIA 4.0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" name="Google Shape;397;p36"/>
          <p:cNvSpPr txBox="1">
            <a:spLocks/>
          </p:cNvSpPr>
          <p:nvPr/>
        </p:nvSpPr>
        <p:spPr>
          <a:xfrm>
            <a:off x="643467" y="2638044"/>
            <a:ext cx="6242715" cy="34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228600" indent="-114300">
              <a:spcBef>
                <a:spcPts val="0"/>
              </a:spcBef>
              <a:buFont typeface="Arial"/>
              <a:buNone/>
            </a:pPr>
            <a:endParaRPr lang="en-US" smtClean="0">
              <a:solidFill>
                <a:schemeClr val="lt1"/>
              </a:solidFill>
            </a:endParaRPr>
          </a:p>
          <a:p>
            <a:pPr marL="228600" indent="-114300">
              <a:buFont typeface="Arial"/>
              <a:buNone/>
            </a:pPr>
            <a:endParaRPr lang="en-US" smtClean="0">
              <a:solidFill>
                <a:schemeClr val="lt1"/>
              </a:solidFill>
            </a:endParaRPr>
          </a:p>
          <a:p>
            <a:pPr marL="228600" indent="-114300">
              <a:buFont typeface="Arial"/>
              <a:buNone/>
            </a:pPr>
            <a:endParaRPr lang="en-US" smtClean="0">
              <a:solidFill>
                <a:schemeClr val="lt1"/>
              </a:solidFill>
            </a:endParaRPr>
          </a:p>
          <a:p>
            <a:pPr marL="228600" indent="-114300">
              <a:buFont typeface="Arial"/>
              <a:buNone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10" name="Google Shape;39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1193" y="238608"/>
            <a:ext cx="5966034" cy="63807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99;p36"/>
          <p:cNvSpPr txBox="1"/>
          <p:nvPr/>
        </p:nvSpPr>
        <p:spPr>
          <a:xfrm>
            <a:off x="409649" y="1621523"/>
            <a:ext cx="4978278" cy="127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Integración vertical 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integra todas las funciones dentro de la fábrica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400;p36"/>
          <p:cNvSpPr txBox="1"/>
          <p:nvPr/>
        </p:nvSpPr>
        <p:spPr>
          <a:xfrm>
            <a:off x="471533" y="3107916"/>
            <a:ext cx="4803894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La conexión de los sistemas en las distintas etapas, hacen que la información fluya entre todos los niveles jerárquicos de manera más rápida y eficiente, disminuyendo el tiempo para toma de decisión y mejorando el proceso de gestión industrial. 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401;p36"/>
          <p:cNvSpPr/>
          <p:nvPr/>
        </p:nvSpPr>
        <p:spPr>
          <a:xfrm>
            <a:off x="5275428" y="1157595"/>
            <a:ext cx="736796" cy="4529797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B376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1"/>
    </mc:Choice>
    <mc:Fallback xmlns="">
      <p:transition spd="slow" advTm="6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66A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"/>
          <p:cNvSpPr txBox="1"/>
          <p:nvPr/>
        </p:nvSpPr>
        <p:spPr>
          <a:xfrm>
            <a:off x="230491" y="3327909"/>
            <a:ext cx="15285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Dentro de la Empresa</a:t>
            </a:r>
            <a:endParaRPr/>
          </a:p>
        </p:txBody>
      </p:sp>
      <p:sp>
        <p:nvSpPr>
          <p:cNvPr id="407" name="Google Shape;407;p37"/>
          <p:cNvSpPr txBox="1"/>
          <p:nvPr/>
        </p:nvSpPr>
        <p:spPr>
          <a:xfrm>
            <a:off x="10663451" y="3305926"/>
            <a:ext cx="15285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Cadena Productiva</a:t>
            </a:r>
            <a:endParaRPr/>
          </a:p>
        </p:txBody>
      </p:sp>
      <p:pic>
        <p:nvPicPr>
          <p:cNvPr id="408" name="Google Shape;408;p37" descr="Resultado de imagen de cadena productiva"/>
          <p:cNvPicPr preferRelativeResize="0"/>
          <p:nvPr/>
        </p:nvPicPr>
        <p:blipFill rotWithShape="1">
          <a:blip r:embed="rId6">
            <a:alphaModFix/>
          </a:blip>
          <a:srcRect l="-1" t="4362" r="-1" b="6164"/>
          <a:stretch/>
        </p:blipFill>
        <p:spPr>
          <a:xfrm>
            <a:off x="6457092" y="1345655"/>
            <a:ext cx="4199141" cy="521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7"/>
          <p:cNvPicPr preferRelativeResize="0"/>
          <p:nvPr/>
        </p:nvPicPr>
        <p:blipFill rotWithShape="1">
          <a:blip r:embed="rId7">
            <a:alphaModFix/>
          </a:blip>
          <a:srcRect l="3274" r="4175" b="9102"/>
          <a:stretch/>
        </p:blipFill>
        <p:spPr>
          <a:xfrm>
            <a:off x="1759040" y="1366102"/>
            <a:ext cx="4402856" cy="52132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37"/>
          <p:cNvGrpSpPr/>
          <p:nvPr/>
        </p:nvGrpSpPr>
        <p:grpSpPr>
          <a:xfrm>
            <a:off x="3707978" y="451667"/>
            <a:ext cx="2747396" cy="776108"/>
            <a:chOff x="3707978" y="451667"/>
            <a:chExt cx="2747396" cy="776108"/>
          </a:xfrm>
        </p:grpSpPr>
        <p:sp>
          <p:nvSpPr>
            <p:cNvPr id="411" name="Google Shape;411;p37"/>
            <p:cNvSpPr/>
            <p:nvPr/>
          </p:nvSpPr>
          <p:spPr>
            <a:xfrm rot="-1648025">
              <a:off x="5239345" y="628840"/>
              <a:ext cx="871323" cy="421763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B376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2" name="Google Shape;412;p37"/>
            <p:cNvSpPr txBox="1"/>
            <p:nvPr/>
          </p:nvSpPr>
          <p:spPr>
            <a:xfrm>
              <a:off x="3707978" y="655443"/>
              <a:ext cx="27473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Vertical</a:t>
              </a:r>
              <a:endParaRPr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13" name="Google Shape;413;p37"/>
          <p:cNvGrpSpPr/>
          <p:nvPr/>
        </p:nvGrpSpPr>
        <p:grpSpPr>
          <a:xfrm>
            <a:off x="6517260" y="491293"/>
            <a:ext cx="3702741" cy="737656"/>
            <a:chOff x="6517260" y="491293"/>
            <a:chExt cx="3702741" cy="737656"/>
          </a:xfrm>
        </p:grpSpPr>
        <p:sp>
          <p:nvSpPr>
            <p:cNvPr id="414" name="Google Shape;414;p37"/>
            <p:cNvSpPr/>
            <p:nvPr/>
          </p:nvSpPr>
          <p:spPr>
            <a:xfrm rot="-9272557">
              <a:off x="6550987" y="675455"/>
              <a:ext cx="940313" cy="36933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B376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5" name="Google Shape;415;p37"/>
            <p:cNvSpPr txBox="1"/>
            <p:nvPr/>
          </p:nvSpPr>
          <p:spPr>
            <a:xfrm>
              <a:off x="7472605" y="704557"/>
              <a:ext cx="27473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Horizontal</a:t>
              </a:r>
              <a:endParaRPr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16" name="Google Shape;416;p37"/>
          <p:cNvSpPr txBox="1"/>
          <p:nvPr/>
        </p:nvSpPr>
        <p:spPr>
          <a:xfrm>
            <a:off x="5541132" y="119782"/>
            <a:ext cx="18284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Integración</a:t>
            </a:r>
            <a:endParaRPr sz="2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33"/>
    </mc:Choice>
    <mc:Fallback xmlns="">
      <p:transition spd="slow" advTm="21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DF3BBB-D718-4E60-9A25-01DC1DF1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07" y="59432"/>
            <a:ext cx="9887802" cy="1184747"/>
          </a:xfrm>
        </p:spPr>
        <p:txBody>
          <a:bodyPr>
            <a:normAutofit/>
          </a:bodyPr>
          <a:lstStyle/>
          <a:p>
            <a:r>
              <a:rPr lang="es-ES" sz="4400" dirty="0"/>
              <a:t>Industria </a:t>
            </a:r>
            <a:r>
              <a:rPr lang="es-ES" sz="4400" dirty="0" smtClean="0"/>
              <a:t>4.0</a:t>
            </a:r>
            <a:endParaRPr lang="es-AR" sz="4400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8593BAC-0DFA-4F13-864B-6213D89C1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6271" y="1413268"/>
            <a:ext cx="8211402" cy="429774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391" y="6046354"/>
            <a:ext cx="609600" cy="6096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7DF3BBB-D718-4E60-9A25-01DC1DF1BC41}"/>
              </a:ext>
            </a:extLst>
          </p:cNvPr>
          <p:cNvSpPr txBox="1">
            <a:spLocks/>
          </p:cNvSpPr>
          <p:nvPr/>
        </p:nvSpPr>
        <p:spPr>
          <a:xfrm>
            <a:off x="138546" y="5786176"/>
            <a:ext cx="10577945" cy="1071824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 err="1" smtClean="0"/>
              <a:t>Cliqueá</a:t>
            </a:r>
            <a:r>
              <a:rPr lang="es-ES" sz="1800" dirty="0" smtClean="0"/>
              <a:t> en este link para conocer su Historia</a:t>
            </a:r>
            <a:br>
              <a:rPr lang="es-ES" sz="1800" dirty="0" smtClean="0"/>
            </a:br>
            <a:r>
              <a:rPr lang="es-ES" sz="1800" u="sng" dirty="0" smtClean="0">
                <a:hlinkClick r:id="rId6"/>
              </a:rPr>
              <a:t>https://drive.google.com/file/d/1xeMzJWoRkcaeNr9bveDJNp1JNGR635Rd/view?usp=sharing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s-AR" sz="1800" dirty="0"/>
          </a:p>
        </p:txBody>
      </p:sp>
    </p:spTree>
    <p:extLst>
      <p:ext uri="{BB962C8B-B14F-4D97-AF65-F5344CB8AC3E}">
        <p14:creationId xmlns:p14="http://schemas.microsoft.com/office/powerpoint/2010/main" val="53349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4"/>
    </mc:Choice>
    <mc:Fallback xmlns="">
      <p:transition spd="slow" advTm="6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1;p38"/>
          <p:cNvSpPr txBox="1"/>
          <p:nvPr/>
        </p:nvSpPr>
        <p:spPr>
          <a:xfrm>
            <a:off x="1209309" y="2505670"/>
            <a:ext cx="10149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Dentro de la Empresa</a:t>
            </a:r>
            <a:endParaRPr/>
          </a:p>
        </p:txBody>
      </p:sp>
      <p:sp>
        <p:nvSpPr>
          <p:cNvPr id="5" name="Google Shape;422;p38"/>
          <p:cNvSpPr txBox="1"/>
          <p:nvPr/>
        </p:nvSpPr>
        <p:spPr>
          <a:xfrm>
            <a:off x="5316935" y="6373947"/>
            <a:ext cx="27297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Cadena Productiva</a:t>
            </a:r>
            <a:endParaRPr/>
          </a:p>
        </p:txBody>
      </p:sp>
      <p:pic>
        <p:nvPicPr>
          <p:cNvPr id="6" name="Google Shape;423;p38" descr="Yesid Ariza Osorio: Estrategia de Integració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4240" y="484053"/>
            <a:ext cx="8080491" cy="588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66"/>
    </mc:Choice>
    <mc:Fallback xmlns="">
      <p:transition spd="slow" advTm="33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4901536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s-ES" sz="60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  <a:t>FIN </a:t>
            </a:r>
            <a:br>
              <a:rPr lang="es-ES" sz="60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</a:br>
            <a:r>
              <a:rPr lang="es-ES" sz="60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  <a:t> INDUSTRIA 4.0</a:t>
            </a:r>
            <a:br>
              <a:rPr lang="es-ES" sz="60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</a:br>
            <a:r>
              <a:rPr lang="es-ES" sz="60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  <a:t/>
            </a:r>
            <a:br>
              <a:rPr lang="es-ES" sz="60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</a:br>
            <a:r>
              <a:rPr lang="es-ES" sz="6000" b="1" dirty="0" smtClean="0">
                <a:solidFill>
                  <a:srgbClr val="FF9966"/>
                </a:solidFill>
                <a:latin typeface="Arial Black" panose="020B0A04020102020204" pitchFamily="34" charset="0"/>
              </a:rPr>
              <a:t>FIN DE UNIDAD 1</a:t>
            </a:r>
            <a:endParaRPr lang="en-US" sz="6000" b="1" dirty="0">
              <a:solidFill>
                <a:srgbClr val="FF9966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9"/>
    </mc:Choice>
    <mc:Fallback xmlns="">
      <p:transition spd="slow" advTm="13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F43EF-FF05-4264-B8E6-F5B82FA5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09" y="543278"/>
            <a:ext cx="3947991" cy="5608139"/>
          </a:xfrm>
        </p:spPr>
        <p:txBody>
          <a:bodyPr/>
          <a:lstStyle/>
          <a:p>
            <a:r>
              <a:rPr lang="es-ES" dirty="0"/>
              <a:t>Conceptos importantes aplicados a la </a:t>
            </a:r>
            <a:r>
              <a:rPr lang="es-ES" dirty="0" smtClean="0"/>
              <a:t>Industria </a:t>
            </a:r>
            <a:r>
              <a:rPr lang="es-ES" dirty="0"/>
              <a:t>4.0</a:t>
            </a:r>
            <a:endParaRPr lang="es-AR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7F6D0AF-F75C-4AA0-A298-F22DF68E67B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209800" y="817104"/>
            <a:ext cx="8458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6F00323-D860-496D-B014-F04D0CBF3D6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209800" y="3831371"/>
            <a:ext cx="8458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00" y="6032500"/>
            <a:ext cx="609600" cy="609600"/>
          </a:xfrm>
          <a:prstGeom prst="rect">
            <a:avLst/>
          </a:prstGeom>
        </p:spPr>
      </p:pic>
      <p:grpSp>
        <p:nvGrpSpPr>
          <p:cNvPr id="7" name="Google Shape;247;p23"/>
          <p:cNvGrpSpPr/>
          <p:nvPr/>
        </p:nvGrpSpPr>
        <p:grpSpPr>
          <a:xfrm>
            <a:off x="4654296" y="377736"/>
            <a:ext cx="7537703" cy="6109155"/>
            <a:chOff x="0" y="6674"/>
            <a:chExt cx="7537703" cy="6109155"/>
          </a:xfrm>
        </p:grpSpPr>
        <p:sp>
          <p:nvSpPr>
            <p:cNvPr id="8" name="Google Shape;248;p23"/>
            <p:cNvSpPr/>
            <p:nvPr/>
          </p:nvSpPr>
          <p:spPr>
            <a:xfrm>
              <a:off x="0" y="6674"/>
              <a:ext cx="7537703" cy="7300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9C7CB"/>
                </a:gs>
                <a:gs pos="100000">
                  <a:srgbClr val="B7C5C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9;p23"/>
            <p:cNvSpPr txBox="1"/>
            <p:nvPr/>
          </p:nvSpPr>
          <p:spPr>
            <a:xfrm>
              <a:off x="35640" y="42314"/>
              <a:ext cx="7466423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lang="es-AR" sz="2000" b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Tiempo Real</a:t>
              </a:r>
              <a:endParaRPr/>
            </a:p>
          </p:txBody>
        </p:sp>
        <p:sp>
          <p:nvSpPr>
            <p:cNvPr id="10" name="Google Shape;250;p23"/>
            <p:cNvSpPr/>
            <p:nvPr/>
          </p:nvSpPr>
          <p:spPr>
            <a:xfrm>
              <a:off x="0" y="736754"/>
              <a:ext cx="7537703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;p23"/>
            <p:cNvSpPr txBox="1"/>
            <p:nvPr/>
          </p:nvSpPr>
          <p:spPr>
            <a:xfrm>
              <a:off x="0" y="736754"/>
              <a:ext cx="7537703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39300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Char char="•"/>
              </a:pPr>
              <a:r>
                <a:rPr lang="es-AR" sz="18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Seguimiento de todas las etapas del proceso al momento.</a:t>
              </a: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" name="Google Shape;252;p23"/>
            <p:cNvSpPr/>
            <p:nvPr/>
          </p:nvSpPr>
          <p:spPr>
            <a:xfrm>
              <a:off x="0" y="1382594"/>
              <a:ext cx="7537703" cy="7300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99884"/>
                </a:gs>
                <a:gs pos="100000">
                  <a:srgbClr val="DA93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3;p23"/>
            <p:cNvSpPr txBox="1"/>
            <p:nvPr/>
          </p:nvSpPr>
          <p:spPr>
            <a:xfrm>
              <a:off x="35640" y="1418234"/>
              <a:ext cx="7466423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ill Sans"/>
                <a:buNone/>
              </a:pPr>
              <a:r>
                <a:rPr lang="es-AR" sz="1800" b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Simulación</a:t>
              </a:r>
              <a:endParaRPr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" name="Google Shape;254;p23"/>
            <p:cNvSpPr/>
            <p:nvPr/>
          </p:nvSpPr>
          <p:spPr>
            <a:xfrm>
              <a:off x="0" y="2112674"/>
              <a:ext cx="7537703" cy="1251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5;p23"/>
            <p:cNvSpPr txBox="1"/>
            <p:nvPr/>
          </p:nvSpPr>
          <p:spPr>
            <a:xfrm>
              <a:off x="0" y="2112674"/>
              <a:ext cx="7537703" cy="1251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39300" tIns="22850" rIns="128000" bIns="22850" anchor="t" anchorCtr="0">
              <a:noAutofit/>
            </a:bodyPr>
            <a:lstStyle/>
            <a:p>
              <a:pPr marL="171450" marR="0" lvl="1" indent="-17145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Char char="•"/>
              </a:pPr>
              <a:r>
                <a:rPr lang="es-AR" sz="18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Monitorización remota para evitar posibles fallos. La colecta de datos generados por los diferentes elementos de la cadena de producción permite igualmente producir una réplica virtual de la totalidad o de parte de esa cadena, lo que también posibilita generar simulaciones de procedimientos o de test</a:t>
              </a: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" name="Google Shape;256;p23"/>
            <p:cNvSpPr/>
            <p:nvPr/>
          </p:nvSpPr>
          <p:spPr>
            <a:xfrm>
              <a:off x="0" y="3363989"/>
              <a:ext cx="7537703" cy="7300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9BEA9"/>
                </a:gs>
                <a:gs pos="100000">
                  <a:srgbClr val="B7BCA6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7;p23"/>
            <p:cNvSpPr txBox="1"/>
            <p:nvPr/>
          </p:nvSpPr>
          <p:spPr>
            <a:xfrm>
              <a:off x="35640" y="3399629"/>
              <a:ext cx="7466423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ill Sans"/>
                <a:buNone/>
              </a:pPr>
              <a:r>
                <a:rPr lang="es-AR" sz="1800" b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Descentralización</a:t>
              </a:r>
              <a:endParaRPr/>
            </a:p>
          </p:txBody>
        </p:sp>
        <p:sp>
          <p:nvSpPr>
            <p:cNvPr id="18" name="Google Shape;258;p23"/>
            <p:cNvSpPr/>
            <p:nvPr/>
          </p:nvSpPr>
          <p:spPr>
            <a:xfrm>
              <a:off x="0" y="4094069"/>
              <a:ext cx="7537703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9;p23"/>
            <p:cNvSpPr txBox="1"/>
            <p:nvPr/>
          </p:nvSpPr>
          <p:spPr>
            <a:xfrm>
              <a:off x="0" y="4094069"/>
              <a:ext cx="7537703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39300" tIns="22850" rIns="128000" bIns="22850" anchor="t" anchorCtr="0">
              <a:noAutofit/>
            </a:bodyPr>
            <a:lstStyle/>
            <a:p>
              <a:pPr marL="171450" marR="0" lvl="1" indent="-17145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Char char="•"/>
              </a:pPr>
              <a:r>
                <a:rPr lang="es-AR" sz="18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Toma de decisiones en sistemas ciber-fisicos, a través del almacenamiento de datos, su análisis y decisión precisa.</a:t>
              </a: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" name="Google Shape;260;p23"/>
            <p:cNvSpPr/>
            <p:nvPr/>
          </p:nvSpPr>
          <p:spPr>
            <a:xfrm>
              <a:off x="0" y="4739909"/>
              <a:ext cx="7537703" cy="73008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CA395"/>
                </a:gs>
                <a:gs pos="100000">
                  <a:srgbClr val="A9A08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1;p23"/>
            <p:cNvSpPr txBox="1"/>
            <p:nvPr/>
          </p:nvSpPr>
          <p:spPr>
            <a:xfrm>
              <a:off x="35640" y="4775549"/>
              <a:ext cx="7466423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ill Sans"/>
                <a:buNone/>
              </a:pPr>
              <a:r>
                <a:rPr lang="es-AR" sz="1800" b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Modularización</a:t>
              </a:r>
              <a:endParaRPr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62;p23"/>
            <p:cNvSpPr/>
            <p:nvPr/>
          </p:nvSpPr>
          <p:spPr>
            <a:xfrm>
              <a:off x="0" y="5469989"/>
              <a:ext cx="7537703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3;p23"/>
            <p:cNvSpPr txBox="1"/>
            <p:nvPr/>
          </p:nvSpPr>
          <p:spPr>
            <a:xfrm>
              <a:off x="0" y="5469989"/>
              <a:ext cx="7537703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39300" tIns="22850" rIns="128000" bIns="22850" anchor="t" anchorCtr="0">
              <a:noAutofit/>
            </a:bodyPr>
            <a:lstStyle/>
            <a:p>
              <a:pPr marL="171450" marR="0" lvl="1" indent="-17145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Char char="•"/>
              </a:pPr>
              <a:r>
                <a:rPr lang="es-AR" sz="1800" b="0" i="0" u="none" strike="noStrike" cap="none" dirty="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Se dividen en módulos, en los cuales máquinas y humanos realizan una tarea específica de acuerdo con la demanda.</a:t>
              </a:r>
              <a:endParaRPr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2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39"/>
    </mc:Choice>
    <mc:Fallback xmlns="">
      <p:transition spd="slow" advTm="6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8050B-5C81-453D-BD91-78CA877F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472" y="120631"/>
            <a:ext cx="7729728" cy="1188720"/>
          </a:xfrm>
        </p:spPr>
        <p:txBody>
          <a:bodyPr/>
          <a:lstStyle/>
          <a:p>
            <a:r>
              <a:rPr lang="es-ES" dirty="0"/>
              <a:t>Pilares de la industria 4.0</a:t>
            </a:r>
            <a:endParaRPr lang="es-AR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4B25035-1656-4778-A14B-F6F58B8337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11" y="1069145"/>
            <a:ext cx="10943492" cy="578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8403" y="60184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1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18"/>
    </mc:Choice>
    <mc:Fallback xmlns="">
      <p:transition spd="slow" advTm="41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8050B-5C81-453D-BD91-78CA877F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92629"/>
            <a:ext cx="7772400" cy="1143000"/>
          </a:xfrm>
        </p:spPr>
        <p:txBody>
          <a:bodyPr/>
          <a:lstStyle/>
          <a:p>
            <a:r>
              <a:rPr lang="es-ES" dirty="0"/>
              <a:t>Pilares de la industria 4.0</a:t>
            </a:r>
            <a:endParaRPr lang="es-AR" dirty="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BFECD021-7F1C-4959-8DC5-02EDF3B48D6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209800" y="1556792"/>
          <a:ext cx="7772400" cy="4539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35"/>
    </mc:Choice>
    <mc:Fallback xmlns="">
      <p:transition spd="slow" advTm="27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66A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>
            <a:spLocks noGrp="1"/>
          </p:cNvSpPr>
          <p:nvPr>
            <p:ph type="ctrTitle"/>
          </p:nvPr>
        </p:nvSpPr>
        <p:spPr>
          <a:xfrm>
            <a:off x="1458014" y="257706"/>
            <a:ext cx="8948530" cy="104834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AR" sz="3200" smtClean="0">
                <a:solidFill>
                  <a:schemeClr val="lt1"/>
                </a:solidFill>
              </a:rPr>
              <a:t>PILARES DE LA INDUSTRIA 4.0</a:t>
            </a:r>
            <a:endParaRPr/>
          </a:p>
        </p:txBody>
      </p:sp>
      <p:sp>
        <p:nvSpPr>
          <p:cNvPr id="293" name="Google Shape;293;p25"/>
          <p:cNvSpPr txBox="1"/>
          <p:nvPr/>
        </p:nvSpPr>
        <p:spPr>
          <a:xfrm>
            <a:off x="601394" y="1555474"/>
            <a:ext cx="5671457" cy="504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s-AR" sz="28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Análisis y Simulación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endParaRPr sz="28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s-AR" sz="2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Análisis: </a:t>
            </a:r>
            <a:r>
              <a:rPr lang="es-AR" sz="2400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rPr>
              <a:t>en tiempo real de cada módulo de la planta y en general.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2400">
              <a:solidFill>
                <a:srgbClr val="FEFEFE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s-AR" sz="2400" b="1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rPr>
              <a:t>Simulación</a:t>
            </a:r>
            <a:r>
              <a:rPr lang="es-AR" sz="2400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rPr>
              <a:t>: Imitar la operación de un proceso o sistema del mundo real a lo largo del tiempo.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2400">
              <a:solidFill>
                <a:srgbClr val="FEFEFE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¿Para qué? encontrar factibilidad, inconvenientes, ventajas y desventajas. </a:t>
            </a:r>
            <a:endParaRPr sz="2400">
              <a:solidFill>
                <a:srgbClr val="FEFEF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18516" y="1555474"/>
            <a:ext cx="5128008" cy="5044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56"/>
    </mc:Choice>
    <mc:Fallback xmlns="">
      <p:transition spd="slow" advTm="41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 rotWithShape="1">
          <a:blip r:embed="rId6">
            <a:alphaModFix/>
          </a:blip>
          <a:srcRect l="17419" r="15505" b="2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2" name="Google Shape;302;p26"/>
          <p:cNvSpPr txBox="1"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AR">
                <a:solidFill>
                  <a:schemeClr val="lt1"/>
                </a:solidFill>
              </a:rPr>
              <a:t>PILARES DE LA INDUSTRIA 4.0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26"/>
          <p:cNvSpPr txBox="1">
            <a:spLocks noGrp="1"/>
          </p:cNvSpPr>
          <p:nvPr>
            <p:ph type="body" idx="1"/>
          </p:nvPr>
        </p:nvSpPr>
        <p:spPr>
          <a:xfrm>
            <a:off x="643468" y="2638044"/>
            <a:ext cx="3363974" cy="34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AR" sz="2400" b="1">
                <a:solidFill>
                  <a:schemeClr val="lt1"/>
                </a:solidFill>
              </a:rPr>
              <a:t>Robótica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AR" sz="2400">
                <a:solidFill>
                  <a:schemeClr val="lt1"/>
                </a:solidFill>
              </a:rPr>
              <a:t>Desarrollan tarea específica en forma autónoma.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AR" sz="2400">
                <a:solidFill>
                  <a:schemeClr val="lt1"/>
                </a:solidFill>
              </a:rPr>
              <a:t>Ha impulsado la productividad y el crecimiento.</a:t>
            </a:r>
            <a:endParaRPr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5"/>
    </mc:Choice>
    <mc:Fallback xmlns="">
      <p:transition spd="slow" advTm="19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9" name="Google Shape;309;p27" descr="Imagen que contiene mapa, text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 l="21410" r="21410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Google Shape;311;p27"/>
          <p:cNvSpPr txBox="1">
            <a:spLocks noGrp="1"/>
          </p:cNvSpPr>
          <p:nvPr>
            <p:ph type="title"/>
          </p:nvPr>
        </p:nvSpPr>
        <p:spPr>
          <a:xfrm>
            <a:off x="643467" y="643467"/>
            <a:ext cx="3363974" cy="119024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AR">
                <a:solidFill>
                  <a:schemeClr val="lt1"/>
                </a:solidFill>
              </a:rPr>
              <a:t>PILARES DE LA INDUSTRIA 4.0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p27"/>
          <p:cNvSpPr txBox="1">
            <a:spLocks noGrp="1"/>
          </p:cNvSpPr>
          <p:nvPr>
            <p:ph type="body" idx="1"/>
          </p:nvPr>
        </p:nvSpPr>
        <p:spPr>
          <a:xfrm>
            <a:off x="145143" y="1973943"/>
            <a:ext cx="4267199" cy="464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AR" sz="2400" b="1">
                <a:solidFill>
                  <a:schemeClr val="lt1"/>
                </a:solidFill>
              </a:rPr>
              <a:t>IOT o internet de las cosas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AR" sz="2400">
                <a:solidFill>
                  <a:schemeClr val="lt1"/>
                </a:solidFill>
              </a:rPr>
              <a:t>Todas las cosas conectadas entre si y en la nube.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AR" sz="2400">
                <a:solidFill>
                  <a:schemeClr val="lt1"/>
                </a:solidFill>
              </a:rPr>
              <a:t>Tu heladera te avisa si falta algo. 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AR" sz="2400">
                <a:solidFill>
                  <a:schemeClr val="lt1"/>
                </a:solidFill>
              </a:rPr>
              <a:t>Algunos de ellos puedes conectarlos con Alexa, el asistente virtual de Amazon, y comprar en este Marketplace tus productos.</a:t>
            </a:r>
            <a:endParaRPr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84"/>
    </mc:Choice>
    <mc:Fallback xmlns="">
      <p:transition spd="slow" advTm="22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8" name="Google Shape;318;p28"/>
          <p:cNvPicPr preferRelativeResize="0"/>
          <p:nvPr/>
        </p:nvPicPr>
        <p:blipFill rotWithShape="1">
          <a:blip r:embed="rId5">
            <a:alphaModFix/>
          </a:blip>
          <a:srcRect l="21004" r="24015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643467" y="208038"/>
            <a:ext cx="3363974" cy="17280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AR">
                <a:solidFill>
                  <a:schemeClr val="lt1"/>
                </a:solidFill>
              </a:rPr>
              <a:t>PILARES DE LA INDUSTRIA 4.0</a:t>
            </a:r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643466" y="2144119"/>
            <a:ext cx="3739847" cy="411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s-AR" sz="24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Cloud Computing: </a:t>
            </a:r>
            <a:r>
              <a:rPr lang="es-AR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Computación en la nube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s-AR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Beneficio, conectarnos en cualquier momento y lugar.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s-AR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¿como se logra esto?   Con almacenamiento externo, uso de aplicaciones y servicios online.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s-AR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Ahorra tiempos y costos.</a:t>
            </a:r>
            <a:endParaRPr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1"/>
    </mc:Choice>
    <mc:Fallback xmlns="">
      <p:transition spd="slow" advTm="11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|0.6|1|0.7|2.8"/>
</p:tagLst>
</file>

<file path=ppt/theme/theme1.xml><?xml version="1.0" encoding="utf-8"?>
<a:theme xmlns:a="http://schemas.openxmlformats.org/drawingml/2006/main" name="Paquete">
  <a:themeElements>
    <a:clrScheme name="Paque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quete">
  <a:themeElements>
    <a:clrScheme name="Paque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623</Words>
  <Application>Microsoft Office PowerPoint</Application>
  <PresentationFormat>Panorámica</PresentationFormat>
  <Paragraphs>101</Paragraphs>
  <Slides>21</Slides>
  <Notes>12</Notes>
  <HiddenSlides>1</HiddenSlides>
  <MMClips>20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 Black</vt:lpstr>
      <vt:lpstr>Times New Roman</vt:lpstr>
      <vt:lpstr>Arial</vt:lpstr>
      <vt:lpstr>Gill Sans</vt:lpstr>
      <vt:lpstr>Paquete</vt:lpstr>
      <vt:lpstr>Paquete</vt:lpstr>
      <vt:lpstr> UNIDAD 1  INDUSTRIA 4.0     </vt:lpstr>
      <vt:lpstr>Industria 4.0</vt:lpstr>
      <vt:lpstr>Conceptos importantes aplicados a la Industria 4.0</vt:lpstr>
      <vt:lpstr>Pilares de la industria 4.0</vt:lpstr>
      <vt:lpstr>Pilares de la industria 4.0</vt:lpstr>
      <vt:lpstr>PILARES DE LA INDUSTRIA 4.0</vt:lpstr>
      <vt:lpstr>PILARES DE LA INDUSTRIA 4.0</vt:lpstr>
      <vt:lpstr>PILARES DE LA INDUSTRIA 4.0</vt:lpstr>
      <vt:lpstr>PILARES DE LA INDUSTRIA 4.0</vt:lpstr>
      <vt:lpstr>PILARES DE LA INDUSTRIA 4.0</vt:lpstr>
      <vt:lpstr>PILARES DE LA INDUSTRIA 4.0</vt:lpstr>
      <vt:lpstr>PILARES DE LA INDUSTRIA 4.0</vt:lpstr>
      <vt:lpstr>PILARES DE LA INDUSTRIA 4.0</vt:lpstr>
      <vt:lpstr>PILARES DE LA INDUSTRIA 4.0</vt:lpstr>
      <vt:lpstr>PILARES DE LA INDUSTRIA 4.0</vt:lpstr>
      <vt:lpstr>Presentación de PowerPoint</vt:lpstr>
      <vt:lpstr>INTEGRACIÓN DE LA INDUSTRIA 4.0</vt:lpstr>
      <vt:lpstr>INTEGRACIÓN DE LA INDUSTRIA 4.0</vt:lpstr>
      <vt:lpstr>Presentación de PowerPoint</vt:lpstr>
      <vt:lpstr>Presentación de PowerPoint</vt:lpstr>
      <vt:lpstr>FIN   INDUSTRIA 4.0  FIN DE UNIDAD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1</dc:title>
  <dc:creator>Windows 10</dc:creator>
  <cp:lastModifiedBy>Windows 10</cp:lastModifiedBy>
  <cp:revision>15</cp:revision>
  <dcterms:modified xsi:type="dcterms:W3CDTF">2022-04-01T15:21:29Z</dcterms:modified>
</cp:coreProperties>
</file>